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335" r:id="rId2"/>
    <p:sldId id="340" r:id="rId3"/>
    <p:sldId id="275" r:id="rId4"/>
    <p:sldId id="274" r:id="rId5"/>
    <p:sldId id="278" r:id="rId6"/>
    <p:sldId id="276" r:id="rId7"/>
    <p:sldId id="277" r:id="rId8"/>
    <p:sldId id="34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28"/>
    <p:restoredTop sz="94694"/>
  </p:normalViewPr>
  <p:slideViewPr>
    <p:cSldViewPr snapToGrid="0" snapToObjects="1">
      <p:cViewPr varScale="1">
        <p:scale>
          <a:sx n="88" d="100"/>
          <a:sy n="88" d="100"/>
        </p:scale>
        <p:origin x="184" y="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venir Book" panose="02000503020000020003"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venir Book" panose="02000503020000020003" pitchFamily="2" charset="0"/>
              </a:defRPr>
            </a:lvl1pPr>
          </a:lstStyle>
          <a:p>
            <a:fld id="{7F5BE609-6CD9-A341-B78E-F0103183A2A4}" type="datetimeFigureOut">
              <a:rPr lang="en-US" smtClean="0"/>
              <a:pPr/>
              <a:t>2/26/20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venir Book" panose="02000503020000020003"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venir Book" panose="02000503020000020003" pitchFamily="2" charset="0"/>
              </a:defRPr>
            </a:lvl1pPr>
          </a:lstStyle>
          <a:p>
            <a:fld id="{931FF000-8269-694F-B68C-A72B917F43C1}" type="slidenum">
              <a:rPr lang="en-US" smtClean="0"/>
              <a:pPr/>
              <a:t>‹#›</a:t>
            </a:fld>
            <a:endParaRPr lang="en-US" dirty="0"/>
          </a:p>
        </p:txBody>
      </p:sp>
    </p:spTree>
    <p:extLst>
      <p:ext uri="{BB962C8B-B14F-4D97-AF65-F5344CB8AC3E}">
        <p14:creationId xmlns:p14="http://schemas.microsoft.com/office/powerpoint/2010/main" val="418770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venir Book" panose="02000503020000020003" pitchFamily="2" charset="0"/>
        <a:ea typeface="+mn-ea"/>
        <a:cs typeface="+mn-cs"/>
      </a:defRPr>
    </a:lvl1pPr>
    <a:lvl2pPr marL="457200" algn="l" defTabSz="914400" rtl="0" eaLnBrk="1" latinLnBrk="0" hangingPunct="1">
      <a:defRPr sz="1200" b="0" i="0" kern="1200">
        <a:solidFill>
          <a:schemeClr val="tx1"/>
        </a:solidFill>
        <a:latin typeface="Avenir Book" panose="02000503020000020003" pitchFamily="2" charset="0"/>
        <a:ea typeface="+mn-ea"/>
        <a:cs typeface="+mn-cs"/>
      </a:defRPr>
    </a:lvl2pPr>
    <a:lvl3pPr marL="914400" algn="l" defTabSz="914400" rtl="0" eaLnBrk="1" latinLnBrk="0" hangingPunct="1">
      <a:defRPr sz="1200" b="0" i="0" kern="1200">
        <a:solidFill>
          <a:schemeClr val="tx1"/>
        </a:solidFill>
        <a:latin typeface="Avenir Book" panose="02000503020000020003" pitchFamily="2" charset="0"/>
        <a:ea typeface="+mn-ea"/>
        <a:cs typeface="+mn-cs"/>
      </a:defRPr>
    </a:lvl3pPr>
    <a:lvl4pPr marL="1371600" algn="l" defTabSz="914400" rtl="0" eaLnBrk="1" latinLnBrk="0" hangingPunct="1">
      <a:defRPr sz="1200" b="0" i="0" kern="1200">
        <a:solidFill>
          <a:schemeClr val="tx1"/>
        </a:solidFill>
        <a:latin typeface="Avenir Book" panose="02000503020000020003" pitchFamily="2" charset="0"/>
        <a:ea typeface="+mn-ea"/>
        <a:cs typeface="+mn-cs"/>
      </a:defRPr>
    </a:lvl4pPr>
    <a:lvl5pPr marL="1828800" algn="l" defTabSz="914400" rtl="0" eaLnBrk="1" latinLnBrk="0" hangingPunct="1">
      <a:defRPr sz="1200" b="0" i="0" kern="1200">
        <a:solidFill>
          <a:schemeClr val="tx1"/>
        </a:solidFill>
        <a:latin typeface="Avenir Book" panose="02000503020000020003"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FB8E0-8E35-0B4D-9B32-BD40EDC8E422}" type="slidenum">
              <a:rPr lang="en-US" smtClean="0"/>
              <a:t>3</a:t>
            </a:fld>
            <a:endParaRPr lang="en-US"/>
          </a:p>
        </p:txBody>
      </p:sp>
    </p:spTree>
    <p:extLst>
      <p:ext uri="{BB962C8B-B14F-4D97-AF65-F5344CB8AC3E}">
        <p14:creationId xmlns:p14="http://schemas.microsoft.com/office/powerpoint/2010/main" val="58854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FB8E0-8E35-0B4D-9B32-BD40EDC8E422}" type="slidenum">
              <a:rPr lang="en-US" smtClean="0"/>
              <a:t>4</a:t>
            </a:fld>
            <a:endParaRPr lang="en-US"/>
          </a:p>
        </p:txBody>
      </p:sp>
    </p:spTree>
    <p:extLst>
      <p:ext uri="{BB962C8B-B14F-4D97-AF65-F5344CB8AC3E}">
        <p14:creationId xmlns:p14="http://schemas.microsoft.com/office/powerpoint/2010/main" val="22296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FB8E0-8E35-0B4D-9B32-BD40EDC8E422}" type="slidenum">
              <a:rPr lang="en-US" smtClean="0"/>
              <a:t>5</a:t>
            </a:fld>
            <a:endParaRPr lang="en-US"/>
          </a:p>
        </p:txBody>
      </p:sp>
    </p:spTree>
    <p:extLst>
      <p:ext uri="{BB962C8B-B14F-4D97-AF65-F5344CB8AC3E}">
        <p14:creationId xmlns:p14="http://schemas.microsoft.com/office/powerpoint/2010/main" val="362571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FB8E0-8E35-0B4D-9B32-BD40EDC8E422}" type="slidenum">
              <a:rPr lang="en-US" smtClean="0"/>
              <a:t>6</a:t>
            </a:fld>
            <a:endParaRPr lang="en-US"/>
          </a:p>
        </p:txBody>
      </p:sp>
    </p:spTree>
    <p:extLst>
      <p:ext uri="{BB962C8B-B14F-4D97-AF65-F5344CB8AC3E}">
        <p14:creationId xmlns:p14="http://schemas.microsoft.com/office/powerpoint/2010/main" val="1905174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DFB8E0-8E35-0B4D-9B32-BD40EDC8E422}" type="slidenum">
              <a:rPr lang="en-US" smtClean="0"/>
              <a:t>7</a:t>
            </a:fld>
            <a:endParaRPr lang="en-US"/>
          </a:p>
        </p:txBody>
      </p:sp>
    </p:spTree>
    <p:extLst>
      <p:ext uri="{BB962C8B-B14F-4D97-AF65-F5344CB8AC3E}">
        <p14:creationId xmlns:p14="http://schemas.microsoft.com/office/powerpoint/2010/main" val="212420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30397-8977-DE4E-9D7F-9243E10C21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703F94-9F26-9C4F-AB6B-CC5E8A951C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622A90-473F-0D42-8E1E-E2DFD0407D43}"/>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5" name="Footer Placeholder 4">
            <a:extLst>
              <a:ext uri="{FF2B5EF4-FFF2-40B4-BE49-F238E27FC236}">
                <a16:creationId xmlns:a16="http://schemas.microsoft.com/office/drawing/2014/main" id="{32F38C21-0779-574A-B122-E5FD58714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A2ADE-DCCF-F44F-AE39-639BFCECE6B4}"/>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177951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D3624-0A76-F14C-95E4-E9DFD81667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52237A-1AE9-F84A-8808-41EF9FF40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D8DB1-E07A-BF43-AFB7-CE8753D95025}"/>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5" name="Footer Placeholder 4">
            <a:extLst>
              <a:ext uri="{FF2B5EF4-FFF2-40B4-BE49-F238E27FC236}">
                <a16:creationId xmlns:a16="http://schemas.microsoft.com/office/drawing/2014/main" id="{91135C33-2D9D-0643-AFF8-B4E0D565A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B930A-6BAA-1345-B19A-263CD17D5F6B}"/>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31116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089F2F-CFD3-2C45-BF57-6B05787AD3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653DC1-82E9-6645-A74E-F55A3F055F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2CFCA-D793-CA49-81DE-6C1D2329B2D2}"/>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5" name="Footer Placeholder 4">
            <a:extLst>
              <a:ext uri="{FF2B5EF4-FFF2-40B4-BE49-F238E27FC236}">
                <a16:creationId xmlns:a16="http://schemas.microsoft.com/office/drawing/2014/main" id="{CB777E46-BEE9-924A-BA15-245EA1415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44743-7AFB-5A49-8957-342E80B08B3C}"/>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2815720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0326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8" name="Picture 2" descr="C:\Users\zameermalix\Desktop\red 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9001" y="-170567"/>
            <a:ext cx="4908195" cy="1439827"/>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4"/>
          <p:cNvSpPr>
            <a:spLocks noGrp="1"/>
          </p:cNvSpPr>
          <p:nvPr>
            <p:ph type="body" sz="quarter" idx="11" hasCustomPrompt="1"/>
          </p:nvPr>
        </p:nvSpPr>
        <p:spPr>
          <a:xfrm>
            <a:off x="192881" y="189390"/>
            <a:ext cx="4031398" cy="696153"/>
          </a:xfrm>
        </p:spPr>
        <p:txBody>
          <a:bodyPr>
            <a:noAutofit/>
          </a:bodyPr>
          <a:lstStyle>
            <a:lvl1pPr marL="0" indent="0" algn="l">
              <a:buNone/>
              <a:defRPr sz="5398">
                <a:solidFill>
                  <a:schemeClr val="bg1"/>
                </a:solidFill>
                <a:latin typeface="Zag Bold" pitchFamily="50" charset="0"/>
                <a:cs typeface="MV Boli" pitchFamily="2" charset="0"/>
              </a:defRPr>
            </a:lvl1pPr>
          </a:lstStyle>
          <a:p>
            <a:pPr lvl="0"/>
            <a:r>
              <a:rPr lang="en-US" dirty="0"/>
              <a:t>ABOUT US</a:t>
            </a:r>
          </a:p>
        </p:txBody>
      </p:sp>
      <p:sp>
        <p:nvSpPr>
          <p:cNvPr id="4" name="Rectangle 3"/>
          <p:cNvSpPr/>
          <p:nvPr userDrawn="1"/>
        </p:nvSpPr>
        <p:spPr>
          <a:xfrm>
            <a:off x="-1462872" y="-170566"/>
            <a:ext cx="1462872" cy="44634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latin typeface="Avenir Book" panose="02000503020000020003" pitchFamily="2" charset="0"/>
            </a:endParaRPr>
          </a:p>
        </p:txBody>
      </p:sp>
    </p:spTree>
    <p:extLst>
      <p:ext uri="{BB962C8B-B14F-4D97-AF65-F5344CB8AC3E}">
        <p14:creationId xmlns:p14="http://schemas.microsoft.com/office/powerpoint/2010/main" val="21977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50" fill="hold"/>
                                        <p:tgtEl>
                                          <p:spTgt spid="8"/>
                                        </p:tgtEl>
                                        <p:attrNameLst>
                                          <p:attrName>ppt_x</p:attrName>
                                        </p:attrNameLst>
                                      </p:cBhvr>
                                      <p:tavLst>
                                        <p:tav tm="0">
                                          <p:val>
                                            <p:strVal val="0-#ppt_w/2"/>
                                          </p:val>
                                        </p:tav>
                                        <p:tav tm="100000">
                                          <p:val>
                                            <p:strVal val="#ppt_x"/>
                                          </p:val>
                                        </p:tav>
                                      </p:tavLst>
                                    </p:anim>
                                    <p:anim calcmode="lin" valueType="num">
                                      <p:cBhvr additive="base">
                                        <p:cTn id="8" dur="75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75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2" dur="75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8" decel="10000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750" fill="hold"/>
                        <p:tgtEl>
                          <p:spTgt spid="6"/>
                        </p:tgtEl>
                        <p:attrNameLst>
                          <p:attrName>ppt_x</p:attrName>
                        </p:attrNameLst>
                      </p:cBhvr>
                      <p:tavLst>
                        <p:tav tm="0">
                          <p:val>
                            <p:strVal val="0-#ppt_w/2"/>
                          </p:val>
                        </p:tav>
                        <p:tav tm="100000">
                          <p:val>
                            <p:strVal val="#ppt_x"/>
                          </p:val>
                        </p:tav>
                      </p:tavLst>
                    </p:anim>
                    <p:anim calcmode="lin" valueType="num">
                      <p:cBhvr additive="base">
                        <p:cTn dur="750" fill="hold"/>
                        <p:tgtEl>
                          <p:spTgt spid="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90AB-232F-8649-91F2-47BE78065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79DD8B-5DC7-0A4A-B62F-EEF851CB3C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B8FC4-564D-5946-BE15-E5502104CA38}"/>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5" name="Footer Placeholder 4">
            <a:extLst>
              <a:ext uri="{FF2B5EF4-FFF2-40B4-BE49-F238E27FC236}">
                <a16:creationId xmlns:a16="http://schemas.microsoft.com/office/drawing/2014/main" id="{CD9C68E3-B78B-4742-8663-8B1320AB3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DE79B-A825-D142-ACB9-F9EB8047EDC0}"/>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285793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9E993-67BC-0C47-9DDF-68D8824BD4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09F2E3-CC0B-FD4D-B9EE-FC4440D9B3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241445-1198-924C-834E-36234EF14986}"/>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5" name="Footer Placeholder 4">
            <a:extLst>
              <a:ext uri="{FF2B5EF4-FFF2-40B4-BE49-F238E27FC236}">
                <a16:creationId xmlns:a16="http://schemas.microsoft.com/office/drawing/2014/main" id="{264DE388-2FA4-CE47-B16D-2D0A099E3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1F870-3089-F54E-AEC7-1D96D2760938}"/>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2731623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8613E-D356-164F-A534-C5C72EEAA2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D6ABEE-188D-9A4E-8595-F641101205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49406D-6BE6-A84B-A6FE-BC0864A5BD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72583F-92E5-BE46-B343-DF0B0BE4F5DC}"/>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6" name="Footer Placeholder 5">
            <a:extLst>
              <a:ext uri="{FF2B5EF4-FFF2-40B4-BE49-F238E27FC236}">
                <a16:creationId xmlns:a16="http://schemas.microsoft.com/office/drawing/2014/main" id="{085010A2-E51C-5841-A080-FEBFF7144B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95961B-D607-1842-BEEF-54D29CB77044}"/>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351389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C817-586A-8147-A624-7933F68373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52CDA4-FC02-D548-B1FB-3AAA762CA7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CB6E97-5DC6-B847-BD61-DC2F17C9B5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23CF3D-E38D-A546-A12B-D409C0E16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74DD84-708B-BF4A-9F46-CFECE54908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190E84-BC86-C94F-A38B-317113283DEA}"/>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8" name="Footer Placeholder 7">
            <a:extLst>
              <a:ext uri="{FF2B5EF4-FFF2-40B4-BE49-F238E27FC236}">
                <a16:creationId xmlns:a16="http://schemas.microsoft.com/office/drawing/2014/main" id="{53A826AA-56A5-7442-9CA0-9D1EA2C393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8256CD-2180-2746-956D-7D7DA56EAD13}"/>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72711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383F-BE35-C04F-A645-A70D07E300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0435A4-334C-7A46-8DB8-0EBDAD5DB8A1}"/>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4" name="Footer Placeholder 3">
            <a:extLst>
              <a:ext uri="{FF2B5EF4-FFF2-40B4-BE49-F238E27FC236}">
                <a16:creationId xmlns:a16="http://schemas.microsoft.com/office/drawing/2014/main" id="{65E0746E-3027-2542-A8C8-3D773A1003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739C8C-DCAF-9848-8450-0066B74386AA}"/>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355252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CF423-445D-D643-BB35-27325ECA2E04}"/>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3" name="Footer Placeholder 2">
            <a:extLst>
              <a:ext uri="{FF2B5EF4-FFF2-40B4-BE49-F238E27FC236}">
                <a16:creationId xmlns:a16="http://schemas.microsoft.com/office/drawing/2014/main" id="{A7CE3EB0-E415-B94A-AEE0-4E70D7DE57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8C3662-5750-0E4E-8C73-E42E73A481A6}"/>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2427281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EDE0-F32E-C44F-9F9F-4F255FFC3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F7B8C-093F-9142-8140-4B084B11F9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E99EAD-F551-7142-9B29-5643C817B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784EE7-BB23-2047-9BB5-C0693F306B0E}"/>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6" name="Footer Placeholder 5">
            <a:extLst>
              <a:ext uri="{FF2B5EF4-FFF2-40B4-BE49-F238E27FC236}">
                <a16:creationId xmlns:a16="http://schemas.microsoft.com/office/drawing/2014/main" id="{57B939E8-13A8-8C4F-A37A-482AB634EA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C63493-9F0C-6445-BE31-AF68F041DDA2}"/>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84605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1D330-5EFD-AB42-A446-899CA6A2F8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35A0D-7A85-0343-9F96-86CD0DF52E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E78A82-EDAF-FE42-94B4-8E9EB66AC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EAC6B5-A352-8F46-A74C-084A595E9A7E}"/>
              </a:ext>
            </a:extLst>
          </p:cNvPr>
          <p:cNvSpPr>
            <a:spLocks noGrp="1"/>
          </p:cNvSpPr>
          <p:nvPr>
            <p:ph type="dt" sz="half" idx="10"/>
          </p:nvPr>
        </p:nvSpPr>
        <p:spPr/>
        <p:txBody>
          <a:bodyPr/>
          <a:lstStyle/>
          <a:p>
            <a:fld id="{35E63FDA-0479-B945-AAA1-D9A704AC7400}" type="datetimeFigureOut">
              <a:rPr lang="en-US" smtClean="0"/>
              <a:t>2/26/20</a:t>
            </a:fld>
            <a:endParaRPr lang="en-US"/>
          </a:p>
        </p:txBody>
      </p:sp>
      <p:sp>
        <p:nvSpPr>
          <p:cNvPr id="6" name="Footer Placeholder 5">
            <a:extLst>
              <a:ext uri="{FF2B5EF4-FFF2-40B4-BE49-F238E27FC236}">
                <a16:creationId xmlns:a16="http://schemas.microsoft.com/office/drawing/2014/main" id="{62CF1011-71C6-5B43-AAC2-B2E2B0ABD2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3449F7-D1E4-6D42-953E-7582DBDC5F45}"/>
              </a:ext>
            </a:extLst>
          </p:cNvPr>
          <p:cNvSpPr>
            <a:spLocks noGrp="1"/>
          </p:cNvSpPr>
          <p:nvPr>
            <p:ph type="sldNum" sz="quarter" idx="12"/>
          </p:nvPr>
        </p:nvSpPr>
        <p:spPr/>
        <p:txBody>
          <a:bodyPr/>
          <a:lstStyle/>
          <a:p>
            <a:fld id="{1FE40EF6-C776-AD41-8D14-3694E572511B}" type="slidenum">
              <a:rPr lang="en-US" smtClean="0"/>
              <a:t>‹#›</a:t>
            </a:fld>
            <a:endParaRPr lang="en-US"/>
          </a:p>
        </p:txBody>
      </p:sp>
    </p:spTree>
    <p:extLst>
      <p:ext uri="{BB962C8B-B14F-4D97-AF65-F5344CB8AC3E}">
        <p14:creationId xmlns:p14="http://schemas.microsoft.com/office/powerpoint/2010/main" val="54359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C7DC8B-FEC8-7E44-B33E-0280A647D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B4CCD-0AAC-674D-B3BF-538C3EEA4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98EFE0-1C38-7449-9618-06BD2EC87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venir Book" panose="02000503020000020003" pitchFamily="2" charset="0"/>
              </a:defRPr>
            </a:lvl1pPr>
          </a:lstStyle>
          <a:p>
            <a:fld id="{35E63FDA-0479-B945-AAA1-D9A704AC7400}" type="datetimeFigureOut">
              <a:rPr lang="en-US" smtClean="0"/>
              <a:pPr/>
              <a:t>2/26/20</a:t>
            </a:fld>
            <a:endParaRPr lang="en-US" dirty="0"/>
          </a:p>
        </p:txBody>
      </p:sp>
      <p:sp>
        <p:nvSpPr>
          <p:cNvPr id="5" name="Footer Placeholder 4">
            <a:extLst>
              <a:ext uri="{FF2B5EF4-FFF2-40B4-BE49-F238E27FC236}">
                <a16:creationId xmlns:a16="http://schemas.microsoft.com/office/drawing/2014/main" id="{213AC60C-CE21-1245-989F-CF4681957A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venir Book" panose="02000503020000020003" pitchFamily="2" charset="0"/>
              </a:defRPr>
            </a:lvl1pPr>
          </a:lstStyle>
          <a:p>
            <a:endParaRPr lang="en-US" dirty="0"/>
          </a:p>
        </p:txBody>
      </p:sp>
      <p:sp>
        <p:nvSpPr>
          <p:cNvPr id="6" name="Slide Number Placeholder 5">
            <a:extLst>
              <a:ext uri="{FF2B5EF4-FFF2-40B4-BE49-F238E27FC236}">
                <a16:creationId xmlns:a16="http://schemas.microsoft.com/office/drawing/2014/main" id="{3DED6760-B614-9245-95B5-F96AC5D07F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venir Book" panose="02000503020000020003" pitchFamily="2" charset="0"/>
              </a:defRPr>
            </a:lvl1pPr>
          </a:lstStyle>
          <a:p>
            <a:fld id="{1FE40EF6-C776-AD41-8D14-3694E572511B}" type="slidenum">
              <a:rPr lang="en-US" smtClean="0"/>
              <a:pPr/>
              <a:t>‹#›</a:t>
            </a:fld>
            <a:endParaRPr lang="en-US" dirty="0"/>
          </a:p>
        </p:txBody>
      </p:sp>
    </p:spTree>
    <p:extLst>
      <p:ext uri="{BB962C8B-B14F-4D97-AF65-F5344CB8AC3E}">
        <p14:creationId xmlns:p14="http://schemas.microsoft.com/office/powerpoint/2010/main" val="1521787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hyperlink" Target="http://www.belesszombie.com/turniton"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hyperlink" Target="http://www.belesszombie.com/turniton"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belesszombie.com/turnit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elesszombie.com/turnito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belesszombie.com/turnit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belesszombie.com/turnit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belesszombie.com/turniton" TargetMode="External"/><Relationship Id="rId2" Type="http://schemas.openxmlformats.org/officeDocument/2006/relationships/image" Target="../media/image4.jpg"/><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zameermalix\Desktop\red 2.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734"/>
          <a:stretch/>
        </p:blipFill>
        <p:spPr bwMode="auto">
          <a:xfrm>
            <a:off x="-1" y="1955142"/>
            <a:ext cx="9038435" cy="334557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zameermalix\Desktop\r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0086" y="1917226"/>
            <a:ext cx="647903" cy="2848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2737" y="2920634"/>
            <a:ext cx="5208990" cy="830868"/>
          </a:xfrm>
          <a:prstGeom prst="rect">
            <a:avLst/>
          </a:prstGeom>
          <a:noFill/>
        </p:spPr>
        <p:txBody>
          <a:bodyPr wrap="none" rtlCol="0">
            <a:spAutoFit/>
          </a:bodyPr>
          <a:lstStyle/>
          <a:p>
            <a:r>
              <a:rPr lang="en-US" sz="4799" spc="-300" dirty="0">
                <a:solidFill>
                  <a:schemeClr val="bg1"/>
                </a:solidFill>
                <a:latin typeface="Avenir Book" panose="02000503020000020003" pitchFamily="2" charset="0"/>
                <a:ea typeface="Roboto Light" pitchFamily="2" charset="0"/>
                <a:cs typeface="MV Boli" pitchFamily="2" charset="0"/>
              </a:rPr>
              <a:t>PROJECT CHARTER</a:t>
            </a:r>
          </a:p>
        </p:txBody>
      </p:sp>
      <p:pic>
        <p:nvPicPr>
          <p:cNvPr id="6" name="Picture 5" descr="A close up of a sign&#10;&#10;Description automatically generated">
            <a:extLst>
              <a:ext uri="{FF2B5EF4-FFF2-40B4-BE49-F238E27FC236}">
                <a16:creationId xmlns:a16="http://schemas.microsoft.com/office/drawing/2014/main" id="{79FB107D-3497-E849-951A-C933E45896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51484" y="2059667"/>
            <a:ext cx="1901293" cy="2930961"/>
          </a:xfrm>
          <a:prstGeom prst="rect">
            <a:avLst/>
          </a:prstGeom>
        </p:spPr>
      </p:pic>
      <p:sp>
        <p:nvSpPr>
          <p:cNvPr id="8" name="TextBox 7">
            <a:extLst>
              <a:ext uri="{FF2B5EF4-FFF2-40B4-BE49-F238E27FC236}">
                <a16:creationId xmlns:a16="http://schemas.microsoft.com/office/drawing/2014/main" id="{186F8C7B-62F3-434A-9A62-A23D7F3D99AD}"/>
              </a:ext>
            </a:extLst>
          </p:cNvPr>
          <p:cNvSpPr txBox="1"/>
          <p:nvPr/>
        </p:nvSpPr>
        <p:spPr>
          <a:xfrm>
            <a:off x="522736" y="6351021"/>
            <a:ext cx="11403874" cy="400006"/>
          </a:xfrm>
          <a:prstGeom prst="rect">
            <a:avLst/>
          </a:prstGeom>
          <a:noFill/>
        </p:spPr>
        <p:txBody>
          <a:bodyPr wrap="square" rtlCol="0">
            <a:spAutoFit/>
          </a:bodyPr>
          <a:lstStyle/>
          <a:p>
            <a:pPr algn="r"/>
            <a:r>
              <a:rPr lang="en-US" sz="1000" dirty="0">
                <a:latin typeface="Avenir Book" panose="02000503020000020003" pitchFamily="2" charset="0"/>
              </a:rPr>
              <a:t>Adapted from </a:t>
            </a:r>
            <a:r>
              <a:rPr lang="en-US" sz="1000" i="1" dirty="0">
                <a:latin typeface="Avenir Book" panose="02000503020000020003" pitchFamily="2" charset="0"/>
              </a:rPr>
              <a:t>Be Less Zombie: How great companies create dynamic innovation, fearless leadership &amp; passionate people.</a:t>
            </a:r>
          </a:p>
          <a:p>
            <a:pPr algn="r"/>
            <a:r>
              <a:rPr lang="en-US" sz="1000" dirty="0">
                <a:latin typeface="Avenir Book" panose="02000503020000020003" pitchFamily="2" charset="0"/>
              </a:rPr>
              <a:t>Download this template and other resources from </a:t>
            </a:r>
            <a:r>
              <a:rPr lang="en-US" sz="1000" dirty="0">
                <a:latin typeface="Avenir Book" panose="02000503020000020003" pitchFamily="2" charset="0"/>
                <a:hlinkClick r:id="rId5"/>
              </a:rPr>
              <a:t>www.belesszombie.com/turniton</a:t>
            </a:r>
            <a:endParaRPr lang="en-US" sz="1000" dirty="0">
              <a:latin typeface="Avenir Book" panose="02000503020000020003" pitchFamily="2" charset="0"/>
            </a:endParaRPr>
          </a:p>
        </p:txBody>
      </p:sp>
    </p:spTree>
    <p:extLst>
      <p:ext uri="{BB962C8B-B14F-4D97-AF65-F5344CB8AC3E}">
        <p14:creationId xmlns:p14="http://schemas.microsoft.com/office/powerpoint/2010/main" val="24970968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arallelogram 15"/>
          <p:cNvSpPr/>
          <p:nvPr/>
        </p:nvSpPr>
        <p:spPr>
          <a:xfrm>
            <a:off x="7058742" y="1602315"/>
            <a:ext cx="2226089" cy="2253915"/>
          </a:xfrm>
          <a:prstGeom prst="ellipse">
            <a:avLst/>
          </a:prstGeom>
          <a:no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latin typeface="Avenir Book" panose="02000503020000020003" pitchFamily="2" charset="0"/>
            </a:endParaRPr>
          </a:p>
        </p:txBody>
      </p:sp>
      <p:sp>
        <p:nvSpPr>
          <p:cNvPr id="16" name="Parallelogram 15"/>
          <p:cNvSpPr/>
          <p:nvPr/>
        </p:nvSpPr>
        <p:spPr>
          <a:xfrm>
            <a:off x="4982955" y="1615016"/>
            <a:ext cx="2226089" cy="2253915"/>
          </a:xfrm>
          <a:prstGeom prst="ellipse">
            <a:avLst/>
          </a:prstGeom>
          <a:no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latin typeface="Avenir Book" panose="02000503020000020003" pitchFamily="2" charset="0"/>
            </a:endParaRPr>
          </a:p>
        </p:txBody>
      </p:sp>
      <p:sp>
        <p:nvSpPr>
          <p:cNvPr id="13" name="Parallelogram 12"/>
          <p:cNvSpPr/>
          <p:nvPr/>
        </p:nvSpPr>
        <p:spPr>
          <a:xfrm>
            <a:off x="2898713" y="1615016"/>
            <a:ext cx="2226089" cy="2253915"/>
          </a:xfrm>
          <a:prstGeom prst="ellipse">
            <a:avLst/>
          </a:prstGeom>
          <a:no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solidFill>
                <a:srgbClr val="C00000"/>
              </a:solidFill>
              <a:latin typeface="Avenir Book" panose="02000503020000020003" pitchFamily="2" charset="0"/>
            </a:endParaRPr>
          </a:p>
        </p:txBody>
      </p:sp>
      <p:sp>
        <p:nvSpPr>
          <p:cNvPr id="3" name="Text Placeholder 2"/>
          <p:cNvSpPr>
            <a:spLocks noGrp="1"/>
          </p:cNvSpPr>
          <p:nvPr>
            <p:ph type="body" sz="quarter" idx="11"/>
          </p:nvPr>
        </p:nvSpPr>
        <p:spPr>
          <a:xfrm>
            <a:off x="106989" y="306976"/>
            <a:ext cx="4031398" cy="696133"/>
          </a:xfrm>
        </p:spPr>
        <p:txBody>
          <a:bodyPr/>
          <a:lstStyle/>
          <a:p>
            <a:r>
              <a:rPr lang="en-US" sz="2399" dirty="0">
                <a:latin typeface="Avenir Book" panose="02000503020000020003" pitchFamily="2" charset="0"/>
              </a:rPr>
              <a:t>PROJECT CHARTER</a:t>
            </a:r>
          </a:p>
        </p:txBody>
      </p:sp>
      <p:grpSp>
        <p:nvGrpSpPr>
          <p:cNvPr id="2" name="Group 1"/>
          <p:cNvGrpSpPr/>
          <p:nvPr/>
        </p:nvGrpSpPr>
        <p:grpSpPr>
          <a:xfrm>
            <a:off x="822926" y="1641357"/>
            <a:ext cx="2226089" cy="2260437"/>
            <a:chOff x="1489075" y="1336897"/>
            <a:chExt cx="3450336" cy="2676254"/>
          </a:xfrm>
          <a:noFill/>
        </p:grpSpPr>
        <p:sp>
          <p:nvSpPr>
            <p:cNvPr id="11" name="Parallelogram 10"/>
            <p:cNvSpPr/>
            <p:nvPr/>
          </p:nvSpPr>
          <p:spPr>
            <a:xfrm>
              <a:off x="1489075" y="1336897"/>
              <a:ext cx="3450336" cy="2676254"/>
            </a:xfrm>
            <a:prstGeom prst="ellipse">
              <a:avLst/>
            </a:prstGeom>
            <a:grp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C00000"/>
                </a:solidFill>
                <a:latin typeface="Avenir Book" panose="02000503020000020003" pitchFamily="2" charset="0"/>
              </a:endParaRPr>
            </a:p>
          </p:txBody>
        </p:sp>
        <p:sp>
          <p:nvSpPr>
            <p:cNvPr id="12" name="Rectangle 11"/>
            <p:cNvSpPr/>
            <p:nvPr/>
          </p:nvSpPr>
          <p:spPr>
            <a:xfrm>
              <a:off x="2004842" y="2428364"/>
              <a:ext cx="2405696" cy="546590"/>
            </a:xfrm>
            <a:prstGeom prst="rect">
              <a:avLst/>
            </a:prstGeom>
            <a:grpFill/>
            <a:ln>
              <a:noFill/>
            </a:ln>
          </p:spPr>
          <p:txBody>
            <a:bodyPr wrap="square">
              <a:spAutoFit/>
            </a:bodyPr>
            <a:lstStyle/>
            <a:p>
              <a:pPr algn="ctr"/>
              <a:r>
                <a:rPr lang="en-US" sz="1200" dirty="0">
                  <a:ln w="18415" cmpd="sng">
                    <a:noFill/>
                    <a:prstDash val="solid"/>
                  </a:ln>
                  <a:solidFill>
                    <a:srgbClr val="C00000"/>
                  </a:solidFill>
                  <a:latin typeface="Avenir Book" panose="02000503020000020003" pitchFamily="2" charset="0"/>
                  <a:cs typeface="Arial" pitchFamily="34" charset="0"/>
                </a:rPr>
                <a:t>PROJECT CONTEXT</a:t>
              </a:r>
            </a:p>
          </p:txBody>
        </p:sp>
      </p:grpSp>
      <p:sp>
        <p:nvSpPr>
          <p:cNvPr id="21" name="TextBox 20"/>
          <p:cNvSpPr txBox="1"/>
          <p:nvPr/>
        </p:nvSpPr>
        <p:spPr>
          <a:xfrm>
            <a:off x="1925620" y="4220882"/>
            <a:ext cx="8380206" cy="1938992"/>
          </a:xfrm>
          <a:prstGeom prst="rect">
            <a:avLst/>
          </a:prstGeom>
          <a:noFill/>
        </p:spPr>
        <p:txBody>
          <a:bodyPr wrap="square" numCol="1" spcCol="365760" rtlCol="0">
            <a:spAutoFit/>
          </a:bodyPr>
          <a:lstStyle/>
          <a:p>
            <a:pPr algn="ctr"/>
            <a:r>
              <a:rPr lang="en-US" sz="1200" dirty="0">
                <a:latin typeface="Avenir Book" panose="02000503020000020003" pitchFamily="2" charset="0"/>
              </a:rPr>
              <a:t>It’s likely that your </a:t>
            </a:r>
            <a:r>
              <a:rPr lang="en-US" sz="1200" dirty="0" err="1">
                <a:latin typeface="Avenir Book" panose="02000503020000020003" pitchFamily="2" charset="0"/>
              </a:rPr>
              <a:t>organisation</a:t>
            </a:r>
            <a:r>
              <a:rPr lang="en-US" sz="1200" dirty="0">
                <a:latin typeface="Avenir Book" panose="02000503020000020003" pitchFamily="2" charset="0"/>
              </a:rPr>
              <a:t> already uses some form of project charter template. However, these templates can often lack the flexibility required for innovation projects which rarely develop as expected.</a:t>
            </a:r>
          </a:p>
          <a:p>
            <a:pPr algn="ctr"/>
            <a:r>
              <a:rPr lang="en-US" sz="1200" dirty="0">
                <a:latin typeface="Avenir Book" panose="02000503020000020003" pitchFamily="2" charset="0"/>
              </a:rPr>
              <a:t> </a:t>
            </a:r>
          </a:p>
          <a:p>
            <a:pPr algn="ctr"/>
            <a:r>
              <a:rPr lang="en-US" sz="1200" dirty="0">
                <a:latin typeface="Avenir Book" panose="02000503020000020003" pitchFamily="2" charset="0"/>
              </a:rPr>
              <a:t>Use the following templates to help you design hybrid innovation project charters that fit your unique </a:t>
            </a:r>
          </a:p>
          <a:p>
            <a:pPr algn="ctr"/>
            <a:r>
              <a:rPr lang="en-US" sz="1200" dirty="0" err="1">
                <a:latin typeface="Avenir Book" panose="02000503020000020003" pitchFamily="2" charset="0"/>
              </a:rPr>
              <a:t>organisational</a:t>
            </a:r>
            <a:r>
              <a:rPr lang="en-US" sz="1200" dirty="0">
                <a:latin typeface="Avenir Book" panose="02000503020000020003" pitchFamily="2" charset="0"/>
              </a:rPr>
              <a:t> context.</a:t>
            </a:r>
          </a:p>
          <a:p>
            <a:pPr algn="ctr"/>
            <a:endParaRPr lang="en-US" sz="1200" dirty="0">
              <a:latin typeface="Avenir Book" panose="02000503020000020003" pitchFamily="2" charset="0"/>
            </a:endParaRPr>
          </a:p>
          <a:p>
            <a:pPr algn="ctr"/>
            <a:r>
              <a:rPr lang="en-US" sz="1200" dirty="0">
                <a:latin typeface="Avenir Book" panose="02000503020000020003" pitchFamily="2" charset="0"/>
              </a:rPr>
              <a:t>And remember to keep returning to your charter throughout your innovation project. What you create at the start will inevitably change as you learn your way forward. So keep it updated especially as you validate (or otherwise) early assumptions that are critical to the project’s perceived valued to the </a:t>
            </a:r>
            <a:r>
              <a:rPr lang="en-US" sz="1200" dirty="0" err="1">
                <a:latin typeface="Avenir Book" panose="02000503020000020003" pitchFamily="2" charset="0"/>
              </a:rPr>
              <a:t>organisation</a:t>
            </a:r>
            <a:r>
              <a:rPr lang="en-US" sz="1200" dirty="0">
                <a:latin typeface="Avenir Book" panose="02000503020000020003" pitchFamily="2" charset="0"/>
              </a:rPr>
              <a:t> and its critical success factors.</a:t>
            </a:r>
            <a:endParaRPr lang="en-GB" sz="1200" dirty="0">
              <a:latin typeface="Avenir Book" panose="02000503020000020003" pitchFamily="2" charset="0"/>
            </a:endParaRPr>
          </a:p>
          <a:p>
            <a:pPr algn="ctr"/>
            <a:endParaRPr lang="en-US" sz="1200" kern="3000" spc="30" dirty="0">
              <a:solidFill>
                <a:schemeClr val="tx1">
                  <a:lumMod val="75000"/>
                  <a:lumOff val="25000"/>
                </a:schemeClr>
              </a:solidFill>
              <a:latin typeface="Avenir Book" panose="02000503020000020003" pitchFamily="2" charset="0"/>
              <a:cs typeface="Arial" pitchFamily="34" charset="0"/>
            </a:endParaRPr>
          </a:p>
        </p:txBody>
      </p:sp>
      <p:sp>
        <p:nvSpPr>
          <p:cNvPr id="22" name="Rectangle 21">
            <a:extLst>
              <a:ext uri="{FF2B5EF4-FFF2-40B4-BE49-F238E27FC236}">
                <a16:creationId xmlns:a16="http://schemas.microsoft.com/office/drawing/2014/main" id="{E5F4DB9A-DC6D-AF4F-89B8-8B22D2096037}"/>
              </a:ext>
            </a:extLst>
          </p:cNvPr>
          <p:cNvSpPr/>
          <p:nvPr/>
        </p:nvSpPr>
        <p:spPr>
          <a:xfrm>
            <a:off x="3124511" y="2655572"/>
            <a:ext cx="1774491" cy="276999"/>
          </a:xfrm>
          <a:prstGeom prst="rect">
            <a:avLst/>
          </a:prstGeom>
          <a:noFill/>
        </p:spPr>
        <p:txBody>
          <a:bodyPr wrap="square">
            <a:spAutoFit/>
          </a:bodyPr>
          <a:lstStyle/>
          <a:p>
            <a:pPr algn="ctr"/>
            <a:r>
              <a:rPr lang="en-US" sz="1200" dirty="0">
                <a:ln w="18415" cmpd="sng">
                  <a:noFill/>
                  <a:prstDash val="solid"/>
                </a:ln>
                <a:solidFill>
                  <a:srgbClr val="C00000"/>
                </a:solidFill>
                <a:latin typeface="Avenir Book" panose="02000503020000020003" pitchFamily="2" charset="0"/>
                <a:cs typeface="Arial" pitchFamily="34" charset="0"/>
              </a:rPr>
              <a:t>SOLUTION OVERVIEW</a:t>
            </a:r>
          </a:p>
        </p:txBody>
      </p:sp>
      <p:sp>
        <p:nvSpPr>
          <p:cNvPr id="23" name="Rectangle 22">
            <a:extLst>
              <a:ext uri="{FF2B5EF4-FFF2-40B4-BE49-F238E27FC236}">
                <a16:creationId xmlns:a16="http://schemas.microsoft.com/office/drawing/2014/main" id="{C843A54A-D869-C549-A8BB-13427D21BAAD}"/>
              </a:ext>
            </a:extLst>
          </p:cNvPr>
          <p:cNvSpPr/>
          <p:nvPr/>
        </p:nvSpPr>
        <p:spPr>
          <a:xfrm>
            <a:off x="5208754" y="2535094"/>
            <a:ext cx="1774491" cy="461665"/>
          </a:xfrm>
          <a:prstGeom prst="rect">
            <a:avLst/>
          </a:prstGeom>
          <a:noFill/>
        </p:spPr>
        <p:txBody>
          <a:bodyPr wrap="square">
            <a:spAutoFit/>
          </a:bodyPr>
          <a:lstStyle/>
          <a:p>
            <a:pPr algn="ctr"/>
            <a:r>
              <a:rPr lang="en-US" sz="1200" dirty="0">
                <a:ln w="18415" cmpd="sng">
                  <a:noFill/>
                  <a:prstDash val="solid"/>
                </a:ln>
                <a:solidFill>
                  <a:srgbClr val="C00000"/>
                </a:solidFill>
                <a:latin typeface="Avenir Book" panose="02000503020000020003" pitchFamily="2" charset="0"/>
                <a:cs typeface="Arial" pitchFamily="34" charset="0"/>
              </a:rPr>
              <a:t>SOLUTION ASSUMPTIONS</a:t>
            </a:r>
          </a:p>
        </p:txBody>
      </p:sp>
      <p:sp>
        <p:nvSpPr>
          <p:cNvPr id="24" name="Rectangle 23">
            <a:extLst>
              <a:ext uri="{FF2B5EF4-FFF2-40B4-BE49-F238E27FC236}">
                <a16:creationId xmlns:a16="http://schemas.microsoft.com/office/drawing/2014/main" id="{FE17F8E1-3146-8943-BCA6-13F515C8971C}"/>
              </a:ext>
            </a:extLst>
          </p:cNvPr>
          <p:cNvSpPr/>
          <p:nvPr/>
        </p:nvSpPr>
        <p:spPr>
          <a:xfrm>
            <a:off x="7330744" y="2544003"/>
            <a:ext cx="1774491" cy="461665"/>
          </a:xfrm>
          <a:prstGeom prst="rect">
            <a:avLst/>
          </a:prstGeom>
          <a:noFill/>
        </p:spPr>
        <p:txBody>
          <a:bodyPr wrap="square">
            <a:spAutoFit/>
          </a:bodyPr>
          <a:lstStyle/>
          <a:p>
            <a:pPr algn="ctr"/>
            <a:r>
              <a:rPr lang="en-US" sz="1200" dirty="0">
                <a:ln w="18415" cmpd="sng">
                  <a:noFill/>
                  <a:prstDash val="solid"/>
                </a:ln>
                <a:solidFill>
                  <a:srgbClr val="C00000"/>
                </a:solidFill>
                <a:latin typeface="Avenir Book" panose="02000503020000020003" pitchFamily="2" charset="0"/>
                <a:cs typeface="Arial" pitchFamily="34" charset="0"/>
              </a:rPr>
              <a:t>BUSINESS / ACCESS MODEL</a:t>
            </a:r>
          </a:p>
        </p:txBody>
      </p:sp>
      <p:sp>
        <p:nvSpPr>
          <p:cNvPr id="25" name="Text Placeholder 2">
            <a:extLst>
              <a:ext uri="{FF2B5EF4-FFF2-40B4-BE49-F238E27FC236}">
                <a16:creationId xmlns:a16="http://schemas.microsoft.com/office/drawing/2014/main" id="{8A330ADA-3A19-E847-8C1E-6C67635BC7F3}"/>
              </a:ext>
            </a:extLst>
          </p:cNvPr>
          <p:cNvSpPr txBox="1">
            <a:spLocks/>
          </p:cNvSpPr>
          <p:nvPr/>
        </p:nvSpPr>
        <p:spPr>
          <a:xfrm>
            <a:off x="1508449" y="1814942"/>
            <a:ext cx="831132" cy="696133"/>
          </a:xfrm>
          <a:prstGeom prst="rect">
            <a:avLst/>
          </a:prstGeom>
        </p:spPr>
        <p:txBody>
          <a:bodyPr vert="horz" lIns="121912" tIns="60956" rIns="121912" bIns="60956" rtlCol="0">
            <a:noAutofit/>
          </a:bodyPr>
          <a:lstStyle>
            <a:lvl1pPr marL="0" indent="0" algn="l" defTabSz="1219444" rtl="0" eaLnBrk="1" latinLnBrk="0" hangingPunct="1">
              <a:spcBef>
                <a:spcPct val="20000"/>
              </a:spcBef>
              <a:buFont typeface="Arial" pitchFamily="34" charset="0"/>
              <a:buNone/>
              <a:defRPr sz="5400" kern="1200">
                <a:solidFill>
                  <a:schemeClr val="bg1"/>
                </a:solidFill>
                <a:latin typeface="Zag Bold" pitchFamily="50" charset="0"/>
                <a:ea typeface="+mn-ea"/>
                <a:cs typeface="MV Boli" pitchFamily="2" charset="0"/>
              </a:defRPr>
            </a:lvl1pPr>
            <a:lvl2pPr marL="990798" indent="-381076" algn="l" defTabSz="121944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305" indent="-304861" algn="l" defTabSz="121944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4027"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749"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3471"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192"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914"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2636"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r>
              <a:rPr lang="en-US" sz="2799" dirty="0">
                <a:solidFill>
                  <a:srgbClr val="C00000"/>
                </a:solidFill>
                <a:latin typeface="Avenir Book" panose="02000503020000020003" pitchFamily="2" charset="0"/>
              </a:rPr>
              <a:t>1</a:t>
            </a:r>
          </a:p>
        </p:txBody>
      </p:sp>
      <p:sp>
        <p:nvSpPr>
          <p:cNvPr id="26" name="Text Placeholder 2">
            <a:extLst>
              <a:ext uri="{FF2B5EF4-FFF2-40B4-BE49-F238E27FC236}">
                <a16:creationId xmlns:a16="http://schemas.microsoft.com/office/drawing/2014/main" id="{314013B2-8F05-8142-A436-7C2A70FAB677}"/>
              </a:ext>
            </a:extLst>
          </p:cNvPr>
          <p:cNvSpPr txBox="1">
            <a:spLocks/>
          </p:cNvSpPr>
          <p:nvPr/>
        </p:nvSpPr>
        <p:spPr>
          <a:xfrm>
            <a:off x="3596192" y="1814942"/>
            <a:ext cx="831132" cy="696133"/>
          </a:xfrm>
          <a:prstGeom prst="rect">
            <a:avLst/>
          </a:prstGeom>
        </p:spPr>
        <p:txBody>
          <a:bodyPr vert="horz" lIns="121912" tIns="60956" rIns="121912" bIns="60956" rtlCol="0">
            <a:noAutofit/>
          </a:bodyPr>
          <a:lstStyle>
            <a:lvl1pPr marL="0" indent="0" algn="l" defTabSz="1219444" rtl="0" eaLnBrk="1" latinLnBrk="0" hangingPunct="1">
              <a:spcBef>
                <a:spcPct val="20000"/>
              </a:spcBef>
              <a:buFont typeface="Arial" pitchFamily="34" charset="0"/>
              <a:buNone/>
              <a:defRPr sz="5400" kern="1200">
                <a:solidFill>
                  <a:schemeClr val="bg1"/>
                </a:solidFill>
                <a:latin typeface="Zag Bold" pitchFamily="50" charset="0"/>
                <a:ea typeface="+mn-ea"/>
                <a:cs typeface="MV Boli" pitchFamily="2" charset="0"/>
              </a:defRPr>
            </a:lvl1pPr>
            <a:lvl2pPr marL="990798" indent="-381076" algn="l" defTabSz="121944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305" indent="-304861" algn="l" defTabSz="121944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4027"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749"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3471"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192"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914"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2636"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r>
              <a:rPr lang="en-US" sz="2799" dirty="0">
                <a:solidFill>
                  <a:srgbClr val="C00000"/>
                </a:solidFill>
                <a:latin typeface="Avenir Book" panose="02000503020000020003" pitchFamily="2" charset="0"/>
              </a:rPr>
              <a:t>2</a:t>
            </a:r>
          </a:p>
        </p:txBody>
      </p:sp>
      <p:sp>
        <p:nvSpPr>
          <p:cNvPr id="27" name="Text Placeholder 2">
            <a:extLst>
              <a:ext uri="{FF2B5EF4-FFF2-40B4-BE49-F238E27FC236}">
                <a16:creationId xmlns:a16="http://schemas.microsoft.com/office/drawing/2014/main" id="{194FD4D1-9D57-6E47-8B56-FACDD2408D4B}"/>
              </a:ext>
            </a:extLst>
          </p:cNvPr>
          <p:cNvSpPr txBox="1">
            <a:spLocks/>
          </p:cNvSpPr>
          <p:nvPr/>
        </p:nvSpPr>
        <p:spPr>
          <a:xfrm>
            <a:off x="5680433" y="1750706"/>
            <a:ext cx="831132" cy="696133"/>
          </a:xfrm>
          <a:prstGeom prst="rect">
            <a:avLst/>
          </a:prstGeom>
        </p:spPr>
        <p:txBody>
          <a:bodyPr vert="horz" lIns="121912" tIns="60956" rIns="121912" bIns="60956" rtlCol="0">
            <a:noAutofit/>
          </a:bodyPr>
          <a:lstStyle>
            <a:lvl1pPr marL="0" indent="0" algn="l" defTabSz="1219444" rtl="0" eaLnBrk="1" latinLnBrk="0" hangingPunct="1">
              <a:spcBef>
                <a:spcPct val="20000"/>
              </a:spcBef>
              <a:buFont typeface="Arial" pitchFamily="34" charset="0"/>
              <a:buNone/>
              <a:defRPr sz="5400" kern="1200">
                <a:solidFill>
                  <a:schemeClr val="bg1"/>
                </a:solidFill>
                <a:latin typeface="Zag Bold" pitchFamily="50" charset="0"/>
                <a:ea typeface="+mn-ea"/>
                <a:cs typeface="MV Boli" pitchFamily="2" charset="0"/>
              </a:defRPr>
            </a:lvl1pPr>
            <a:lvl2pPr marL="990798" indent="-381076" algn="l" defTabSz="121944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305" indent="-304861" algn="l" defTabSz="121944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4027"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749"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3471"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192"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914"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2636"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r>
              <a:rPr lang="en-US" sz="2799" dirty="0">
                <a:solidFill>
                  <a:srgbClr val="C00000"/>
                </a:solidFill>
                <a:latin typeface="Avenir Book" panose="02000503020000020003" pitchFamily="2" charset="0"/>
              </a:rPr>
              <a:t>3</a:t>
            </a:r>
          </a:p>
        </p:txBody>
      </p:sp>
      <p:sp>
        <p:nvSpPr>
          <p:cNvPr id="28" name="Text Placeholder 2">
            <a:extLst>
              <a:ext uri="{FF2B5EF4-FFF2-40B4-BE49-F238E27FC236}">
                <a16:creationId xmlns:a16="http://schemas.microsoft.com/office/drawing/2014/main" id="{A6F60259-143A-8C45-9E51-B798265C70A8}"/>
              </a:ext>
            </a:extLst>
          </p:cNvPr>
          <p:cNvSpPr txBox="1">
            <a:spLocks/>
          </p:cNvSpPr>
          <p:nvPr/>
        </p:nvSpPr>
        <p:spPr>
          <a:xfrm>
            <a:off x="7753953" y="1750706"/>
            <a:ext cx="831132" cy="696133"/>
          </a:xfrm>
          <a:prstGeom prst="rect">
            <a:avLst/>
          </a:prstGeom>
        </p:spPr>
        <p:txBody>
          <a:bodyPr vert="horz" lIns="121912" tIns="60956" rIns="121912" bIns="60956" rtlCol="0">
            <a:noAutofit/>
          </a:bodyPr>
          <a:lstStyle>
            <a:lvl1pPr marL="0" indent="0" algn="l" defTabSz="1219444" rtl="0" eaLnBrk="1" latinLnBrk="0" hangingPunct="1">
              <a:spcBef>
                <a:spcPct val="20000"/>
              </a:spcBef>
              <a:buFont typeface="Arial" pitchFamily="34" charset="0"/>
              <a:buNone/>
              <a:defRPr sz="5400" kern="1200">
                <a:solidFill>
                  <a:schemeClr val="bg1"/>
                </a:solidFill>
                <a:latin typeface="Zag Bold" pitchFamily="50" charset="0"/>
                <a:ea typeface="+mn-ea"/>
                <a:cs typeface="MV Boli" pitchFamily="2" charset="0"/>
              </a:defRPr>
            </a:lvl1pPr>
            <a:lvl2pPr marL="990798" indent="-381076" algn="l" defTabSz="121944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305" indent="-304861" algn="l" defTabSz="121944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4027"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749"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3471"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192"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914"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2636"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r>
              <a:rPr lang="en-US" sz="2799" dirty="0">
                <a:solidFill>
                  <a:srgbClr val="C00000"/>
                </a:solidFill>
                <a:latin typeface="Avenir Book" panose="02000503020000020003" pitchFamily="2" charset="0"/>
              </a:rPr>
              <a:t>4</a:t>
            </a:r>
          </a:p>
        </p:txBody>
      </p:sp>
      <p:sp>
        <p:nvSpPr>
          <p:cNvPr id="30" name="TextBox 29">
            <a:extLst>
              <a:ext uri="{FF2B5EF4-FFF2-40B4-BE49-F238E27FC236}">
                <a16:creationId xmlns:a16="http://schemas.microsoft.com/office/drawing/2014/main" id="{664E8DFA-9D6C-B04E-B414-8BB84503CFFA}"/>
              </a:ext>
            </a:extLst>
          </p:cNvPr>
          <p:cNvSpPr txBox="1"/>
          <p:nvPr/>
        </p:nvSpPr>
        <p:spPr>
          <a:xfrm>
            <a:off x="522736" y="6402040"/>
            <a:ext cx="11403874" cy="338466"/>
          </a:xfrm>
          <a:prstGeom prst="rect">
            <a:avLst/>
          </a:prstGeom>
          <a:noFill/>
        </p:spPr>
        <p:txBody>
          <a:bodyPr wrap="square" rtlCol="0">
            <a:spAutoFit/>
          </a:bodyPr>
          <a:lstStyle/>
          <a:p>
            <a:pPr algn="r"/>
            <a:r>
              <a:rPr lang="en-US" sz="800" dirty="0">
                <a:latin typeface="Avenir Book" panose="02000503020000020003" pitchFamily="2" charset="0"/>
              </a:rPr>
              <a:t>Adapted from </a:t>
            </a:r>
            <a:r>
              <a:rPr lang="en-US" sz="800" i="1" dirty="0">
                <a:latin typeface="Avenir Book" panose="02000503020000020003" pitchFamily="2" charset="0"/>
              </a:rPr>
              <a:t>Be Less Zombie: How great companies create dynamic innovation, fearless leadership &amp; passionate people.</a:t>
            </a:r>
          </a:p>
          <a:p>
            <a:pPr algn="r"/>
            <a:r>
              <a:rPr lang="en-US" sz="800" dirty="0">
                <a:latin typeface="Avenir Book" panose="02000503020000020003" pitchFamily="2" charset="0"/>
              </a:rPr>
              <a:t>Download this template and other resources from </a:t>
            </a:r>
            <a:r>
              <a:rPr lang="en-US" sz="800" dirty="0">
                <a:latin typeface="Avenir Book" panose="02000503020000020003" pitchFamily="2" charset="0"/>
                <a:hlinkClick r:id="rId2"/>
              </a:rPr>
              <a:t>www.belesszombie.com/turniton</a:t>
            </a:r>
            <a:endParaRPr lang="en-US" sz="800" dirty="0">
              <a:latin typeface="Avenir Book" panose="02000503020000020003" pitchFamily="2" charset="0"/>
            </a:endParaRPr>
          </a:p>
        </p:txBody>
      </p:sp>
      <p:sp>
        <p:nvSpPr>
          <p:cNvPr id="19" name="Parallelogram 15">
            <a:extLst>
              <a:ext uri="{FF2B5EF4-FFF2-40B4-BE49-F238E27FC236}">
                <a16:creationId xmlns:a16="http://schemas.microsoft.com/office/drawing/2014/main" id="{A3B80030-C578-444C-93F4-429854145332}"/>
              </a:ext>
            </a:extLst>
          </p:cNvPr>
          <p:cNvSpPr/>
          <p:nvPr/>
        </p:nvSpPr>
        <p:spPr>
          <a:xfrm>
            <a:off x="9142984" y="1647879"/>
            <a:ext cx="2226089" cy="2253915"/>
          </a:xfrm>
          <a:prstGeom prst="ellipse">
            <a:avLst/>
          </a:prstGeom>
          <a:no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dirty="0">
              <a:latin typeface="Avenir Book" panose="02000503020000020003" pitchFamily="2" charset="0"/>
            </a:endParaRPr>
          </a:p>
        </p:txBody>
      </p:sp>
      <p:sp>
        <p:nvSpPr>
          <p:cNvPr id="20" name="Rectangle 19">
            <a:extLst>
              <a:ext uri="{FF2B5EF4-FFF2-40B4-BE49-F238E27FC236}">
                <a16:creationId xmlns:a16="http://schemas.microsoft.com/office/drawing/2014/main" id="{B227EEC5-DA57-6144-B250-4B0674AF9127}"/>
              </a:ext>
            </a:extLst>
          </p:cNvPr>
          <p:cNvSpPr/>
          <p:nvPr/>
        </p:nvSpPr>
        <p:spPr>
          <a:xfrm>
            <a:off x="9420954" y="2492403"/>
            <a:ext cx="1774491" cy="461665"/>
          </a:xfrm>
          <a:prstGeom prst="rect">
            <a:avLst/>
          </a:prstGeom>
          <a:noFill/>
        </p:spPr>
        <p:txBody>
          <a:bodyPr wrap="square">
            <a:spAutoFit/>
          </a:bodyPr>
          <a:lstStyle/>
          <a:p>
            <a:pPr algn="ctr"/>
            <a:r>
              <a:rPr lang="en-US" sz="1200" dirty="0">
                <a:ln w="18415" cmpd="sng">
                  <a:noFill/>
                  <a:prstDash val="solid"/>
                </a:ln>
                <a:solidFill>
                  <a:srgbClr val="C00000"/>
                </a:solidFill>
                <a:latin typeface="Avenir Book" panose="02000503020000020003" pitchFamily="2" charset="0"/>
                <a:cs typeface="Arial" pitchFamily="34" charset="0"/>
              </a:rPr>
              <a:t>MILESTONES &amp; COMMUNICATIONS</a:t>
            </a:r>
          </a:p>
        </p:txBody>
      </p:sp>
      <p:sp>
        <p:nvSpPr>
          <p:cNvPr id="29" name="Text Placeholder 2">
            <a:extLst>
              <a:ext uri="{FF2B5EF4-FFF2-40B4-BE49-F238E27FC236}">
                <a16:creationId xmlns:a16="http://schemas.microsoft.com/office/drawing/2014/main" id="{B33D0363-4B56-4440-9323-910A7C08C45E}"/>
              </a:ext>
            </a:extLst>
          </p:cNvPr>
          <p:cNvSpPr txBox="1">
            <a:spLocks/>
          </p:cNvSpPr>
          <p:nvPr/>
        </p:nvSpPr>
        <p:spPr>
          <a:xfrm>
            <a:off x="9829740" y="1750706"/>
            <a:ext cx="831132" cy="696133"/>
          </a:xfrm>
          <a:prstGeom prst="rect">
            <a:avLst/>
          </a:prstGeom>
        </p:spPr>
        <p:txBody>
          <a:bodyPr vert="horz" lIns="121912" tIns="60956" rIns="121912" bIns="60956" rtlCol="0">
            <a:noAutofit/>
          </a:bodyPr>
          <a:lstStyle>
            <a:lvl1pPr marL="0" indent="0" algn="l" defTabSz="1219444" rtl="0" eaLnBrk="1" latinLnBrk="0" hangingPunct="1">
              <a:spcBef>
                <a:spcPct val="20000"/>
              </a:spcBef>
              <a:buFont typeface="Arial" pitchFamily="34" charset="0"/>
              <a:buNone/>
              <a:defRPr sz="5400" kern="1200">
                <a:solidFill>
                  <a:schemeClr val="bg1"/>
                </a:solidFill>
                <a:latin typeface="Zag Bold" pitchFamily="50" charset="0"/>
                <a:ea typeface="+mn-ea"/>
                <a:cs typeface="MV Boli" pitchFamily="2" charset="0"/>
              </a:defRPr>
            </a:lvl1pPr>
            <a:lvl2pPr marL="990798" indent="-381076" algn="l" defTabSz="1219444"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305" indent="-304861" algn="l" defTabSz="1219444"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4027"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749"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3471"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192"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914"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2636" indent="-304861" algn="l" defTabSz="1219444"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ctr"/>
            <a:r>
              <a:rPr lang="en-US" sz="2799" dirty="0">
                <a:solidFill>
                  <a:srgbClr val="C00000"/>
                </a:solidFill>
                <a:latin typeface="Avenir Book" panose="02000503020000020003" pitchFamily="2" charset="0"/>
              </a:rPr>
              <a:t>5</a:t>
            </a:r>
          </a:p>
        </p:txBody>
      </p:sp>
    </p:spTree>
    <p:extLst>
      <p:ext uri="{BB962C8B-B14F-4D97-AF65-F5344CB8AC3E}">
        <p14:creationId xmlns:p14="http://schemas.microsoft.com/office/powerpoint/2010/main" val="41343929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47166B6A-1047-9646-8EE9-CCCFD19A67F0}"/>
              </a:ext>
            </a:extLst>
          </p:cNvPr>
          <p:cNvSpPr txBox="1">
            <a:spLocks/>
          </p:cNvSpPr>
          <p:nvPr/>
        </p:nvSpPr>
        <p:spPr>
          <a:xfrm>
            <a:off x="373375" y="260790"/>
            <a:ext cx="7291146" cy="316821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92100">
              <a:spcAft>
                <a:spcPts val="600"/>
              </a:spcAft>
            </a:pPr>
            <a:endParaRPr lang="en-US" sz="1400" dirty="0">
              <a:solidFill>
                <a:schemeClr val="tx1"/>
              </a:solidFill>
              <a:latin typeface="Avenir Book" panose="02000503020000020003" pitchFamily="2" charset="0"/>
              <a:ea typeface="Calibri" charset="0"/>
              <a:cs typeface="Calibri" charset="0"/>
            </a:endParaRPr>
          </a:p>
        </p:txBody>
      </p:sp>
      <p:grpSp>
        <p:nvGrpSpPr>
          <p:cNvPr id="2" name="Group 1">
            <a:extLst>
              <a:ext uri="{FF2B5EF4-FFF2-40B4-BE49-F238E27FC236}">
                <a16:creationId xmlns:a16="http://schemas.microsoft.com/office/drawing/2014/main" id="{6AA2654B-3364-E844-B2AC-E2697F419F97}"/>
              </a:ext>
            </a:extLst>
          </p:cNvPr>
          <p:cNvGrpSpPr/>
          <p:nvPr/>
        </p:nvGrpSpPr>
        <p:grpSpPr>
          <a:xfrm>
            <a:off x="315938" y="645007"/>
            <a:ext cx="11425991" cy="5777562"/>
            <a:chOff x="373375" y="1367907"/>
            <a:chExt cx="11425991" cy="5777562"/>
          </a:xfrm>
        </p:grpSpPr>
        <p:sp>
          <p:nvSpPr>
            <p:cNvPr id="5" name="Rectangle 4">
              <a:extLst>
                <a:ext uri="{FF2B5EF4-FFF2-40B4-BE49-F238E27FC236}">
                  <a16:creationId xmlns:a16="http://schemas.microsoft.com/office/drawing/2014/main" id="{B53CE6F8-EB5C-0B40-9040-40B247DB9B4D}"/>
                </a:ext>
              </a:extLst>
            </p:cNvPr>
            <p:cNvSpPr/>
            <p:nvPr/>
          </p:nvSpPr>
          <p:spPr>
            <a:xfrm>
              <a:off x="373375" y="1367907"/>
              <a:ext cx="11425991" cy="577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t"/>
            <a:lstStyle/>
            <a:p>
              <a:endParaRPr lang="en-US" sz="900" b="1" dirty="0">
                <a:latin typeface="Avenir Book" charset="0"/>
                <a:ea typeface="Avenir Book" charset="0"/>
                <a:cs typeface="Avenir Book" charset="0"/>
              </a:endParaRPr>
            </a:p>
          </p:txBody>
        </p:sp>
        <p:sp>
          <p:nvSpPr>
            <p:cNvPr id="18" name="Rectangle 17">
              <a:extLst>
                <a:ext uri="{FF2B5EF4-FFF2-40B4-BE49-F238E27FC236}">
                  <a16:creationId xmlns:a16="http://schemas.microsoft.com/office/drawing/2014/main" id="{4EB17F3D-1D39-884D-95DB-78D87EB1A624}"/>
                </a:ext>
              </a:extLst>
            </p:cNvPr>
            <p:cNvSpPr/>
            <p:nvPr/>
          </p:nvSpPr>
          <p:spPr>
            <a:xfrm>
              <a:off x="564066" y="1659463"/>
              <a:ext cx="5211702" cy="52574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latin typeface="Avenir Book" panose="02000503020000020003" pitchFamily="2" charset="0"/>
              </a:endParaRPr>
            </a:p>
          </p:txBody>
        </p:sp>
        <p:sp>
          <p:nvSpPr>
            <p:cNvPr id="20" name="TextBox 19">
              <a:extLst>
                <a:ext uri="{FF2B5EF4-FFF2-40B4-BE49-F238E27FC236}">
                  <a16:creationId xmlns:a16="http://schemas.microsoft.com/office/drawing/2014/main" id="{2308510B-675B-F241-9D1D-97622DD89584}"/>
                </a:ext>
              </a:extLst>
            </p:cNvPr>
            <p:cNvSpPr txBox="1"/>
            <p:nvPr/>
          </p:nvSpPr>
          <p:spPr>
            <a:xfrm>
              <a:off x="656213" y="1771172"/>
              <a:ext cx="4922784" cy="4909036"/>
            </a:xfrm>
            <a:prstGeom prst="rect">
              <a:avLst/>
            </a:prstGeom>
            <a:noFill/>
            <a:ln w="3175">
              <a:solidFill>
                <a:schemeClr val="bg1">
                  <a:lumMod val="85000"/>
                </a:schemeClr>
              </a:solidFill>
              <a:prstDash val="solid"/>
            </a:ln>
          </p:spPr>
          <p:txBody>
            <a:bodyPr wrap="square" rtlCol="0" anchor="t">
              <a:spAutoFit/>
            </a:bodyPr>
            <a:lstStyle/>
            <a:p>
              <a:r>
                <a:rPr lang="en-US" sz="1200" dirty="0">
                  <a:solidFill>
                    <a:schemeClr val="bg1">
                      <a:lumMod val="75000"/>
                    </a:schemeClr>
                  </a:solidFill>
                  <a:latin typeface="Avenir Book" panose="02000503020000020003" pitchFamily="2" charset="0"/>
                  <a:cs typeface="Calibri" charset="0"/>
                </a:rPr>
                <a:t>What problem / opportunity are we seeking to address?</a:t>
              </a: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r>
                <a:rPr lang="en-US" sz="1200" dirty="0">
                  <a:solidFill>
                    <a:schemeClr val="bg1">
                      <a:lumMod val="75000"/>
                    </a:schemeClr>
                  </a:solidFill>
                  <a:latin typeface="Avenir Book" panose="02000503020000020003" pitchFamily="2" charset="0"/>
                  <a:cs typeface="Calibri" charset="0"/>
                </a:rPr>
                <a:t>What benefits do we believe are achievable (for all stakeholders)?</a:t>
              </a: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r>
                <a:rPr lang="en-US" sz="1200" dirty="0">
                  <a:solidFill>
                    <a:schemeClr val="bg1">
                      <a:lumMod val="75000"/>
                    </a:schemeClr>
                  </a:solidFill>
                  <a:latin typeface="Avenir Book" panose="02000503020000020003" pitchFamily="2" charset="0"/>
                  <a:cs typeface="Calibri" charset="0"/>
                </a:rPr>
                <a:t>Why us? Why now?</a:t>
              </a: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endParaRPr lang="en-US" sz="1200" dirty="0">
                <a:solidFill>
                  <a:schemeClr val="bg1">
                    <a:lumMod val="75000"/>
                  </a:schemeClr>
                </a:solidFill>
                <a:latin typeface="Avenir Book" panose="02000503020000020003" pitchFamily="2" charset="0"/>
                <a:cs typeface="Calibri" charset="0"/>
              </a:endParaRPr>
            </a:p>
            <a:p>
              <a:r>
                <a:rPr lang="en-US" sz="1200" dirty="0">
                  <a:solidFill>
                    <a:schemeClr val="bg1">
                      <a:lumMod val="75000"/>
                    </a:schemeClr>
                  </a:solidFill>
                  <a:latin typeface="Avenir Book" panose="02000503020000020003" pitchFamily="2" charset="0"/>
                  <a:cs typeface="Calibri" charset="0"/>
                </a:rPr>
                <a:t>What evidence supports our belief that this is sufficiently worthy of our attention?</a:t>
              </a:r>
            </a:p>
            <a:p>
              <a:endParaRPr lang="en-US" sz="1000" dirty="0">
                <a:solidFill>
                  <a:schemeClr val="bg1">
                    <a:lumMod val="75000"/>
                  </a:schemeClr>
                </a:solidFill>
                <a:latin typeface="Avenir Book" panose="02000503020000020003" pitchFamily="2" charset="0"/>
                <a:cs typeface="Calibri" charset="0"/>
              </a:endParaRPr>
            </a:p>
            <a:p>
              <a:endParaRPr lang="en-US" sz="1000" dirty="0">
                <a:solidFill>
                  <a:schemeClr val="bg1">
                    <a:lumMod val="75000"/>
                  </a:schemeClr>
                </a:solidFill>
                <a:latin typeface="Avenir Book" panose="02000503020000020003" pitchFamily="2" charset="0"/>
                <a:cs typeface="Calibri" charset="0"/>
              </a:endParaRPr>
            </a:p>
            <a:p>
              <a:endParaRPr lang="en-US" sz="1000" dirty="0">
                <a:solidFill>
                  <a:schemeClr val="bg1">
                    <a:lumMod val="75000"/>
                  </a:schemeClr>
                </a:solidFill>
                <a:latin typeface="Avenir Book" panose="02000503020000020003" pitchFamily="2" charset="0"/>
                <a:cs typeface="Calibri" charset="0"/>
              </a:endParaRPr>
            </a:p>
            <a:p>
              <a:endParaRPr lang="en-US" sz="1000" dirty="0">
                <a:solidFill>
                  <a:schemeClr val="bg1">
                    <a:lumMod val="75000"/>
                  </a:schemeClr>
                </a:solidFill>
                <a:latin typeface="Avenir Book" panose="02000503020000020003" pitchFamily="2" charset="0"/>
                <a:cs typeface="Calibri" charset="0"/>
              </a:endParaRPr>
            </a:p>
            <a:p>
              <a:endParaRPr lang="en-US" sz="900" dirty="0">
                <a:solidFill>
                  <a:schemeClr val="bg1">
                    <a:lumMod val="75000"/>
                  </a:schemeClr>
                </a:solidFill>
                <a:latin typeface="Avenir Book" panose="02000503020000020003" pitchFamily="2" charset="0"/>
                <a:cs typeface="Calibri" charset="0"/>
              </a:endParaRPr>
            </a:p>
          </p:txBody>
        </p:sp>
        <p:sp>
          <p:nvSpPr>
            <p:cNvPr id="21" name="Rectangle 20">
              <a:extLst>
                <a:ext uri="{FF2B5EF4-FFF2-40B4-BE49-F238E27FC236}">
                  <a16:creationId xmlns:a16="http://schemas.microsoft.com/office/drawing/2014/main" id="{9400BAD2-5955-BA4A-A1B8-F5C4E582457F}"/>
                </a:ext>
              </a:extLst>
            </p:cNvPr>
            <p:cNvSpPr/>
            <p:nvPr/>
          </p:nvSpPr>
          <p:spPr>
            <a:xfrm>
              <a:off x="5977037" y="1670678"/>
              <a:ext cx="5650897" cy="2611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latin typeface="Avenir Book" panose="02000503020000020003" pitchFamily="2" charset="0"/>
              </a:endParaRPr>
            </a:p>
          </p:txBody>
        </p:sp>
        <p:sp>
          <p:nvSpPr>
            <p:cNvPr id="22" name="TextBox 21">
              <a:extLst>
                <a:ext uri="{FF2B5EF4-FFF2-40B4-BE49-F238E27FC236}">
                  <a16:creationId xmlns:a16="http://schemas.microsoft.com/office/drawing/2014/main" id="{5DB6B5CE-D031-5A41-B507-5D889C5548D1}"/>
                </a:ext>
              </a:extLst>
            </p:cNvPr>
            <p:cNvSpPr txBox="1"/>
            <p:nvPr/>
          </p:nvSpPr>
          <p:spPr>
            <a:xfrm>
              <a:off x="6064436" y="2060146"/>
              <a:ext cx="5455462" cy="1723549"/>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How will success be measured:</a:t>
              </a:r>
            </a:p>
            <a:p>
              <a:pPr marL="171450" indent="-171450">
                <a:buFont typeface="Arial" panose="020B0604020202020204" pitchFamily="34" charset="0"/>
                <a:buChar char="•"/>
              </a:pPr>
              <a:r>
                <a:rPr lang="en-US" sz="1000" dirty="0">
                  <a:solidFill>
                    <a:schemeClr val="bg1">
                      <a:lumMod val="75000"/>
                    </a:schemeClr>
                  </a:solidFill>
                  <a:latin typeface="Avenir Book" panose="02000503020000020003" pitchFamily="2" charset="0"/>
                  <a:ea typeface="Avenir Book" charset="0"/>
                  <a:cs typeface="Avenir Book" charset="0"/>
                </a:rPr>
                <a:t>By us?</a:t>
              </a:r>
            </a:p>
            <a:p>
              <a:pPr marL="171450" indent="-171450">
                <a:buFont typeface="Arial" panose="020B0604020202020204" pitchFamily="34" charset="0"/>
                <a:buChar char="•"/>
              </a:pPr>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000" dirty="0">
                  <a:solidFill>
                    <a:schemeClr val="bg1">
                      <a:lumMod val="75000"/>
                    </a:schemeClr>
                  </a:solidFill>
                  <a:latin typeface="Avenir Book" panose="02000503020000020003" pitchFamily="2" charset="0"/>
                  <a:ea typeface="Avenir Book" charset="0"/>
                  <a:cs typeface="Avenir Book" charset="0"/>
                </a:rPr>
                <a:t>By other stakeholders?</a:t>
              </a:r>
            </a:p>
            <a:p>
              <a:endParaRPr lang="en-US" sz="1200" dirty="0">
                <a:solidFill>
                  <a:schemeClr val="bg1">
                    <a:lumMod val="75000"/>
                  </a:schemeClr>
                </a:solidFill>
                <a:latin typeface="Avenir Book" panose="02000503020000020003" pitchFamily="2" charset="0"/>
                <a:ea typeface="Avenir Book" charset="0"/>
                <a:cs typeface="Avenir Book" charset="0"/>
              </a:endParaRPr>
            </a:p>
            <a:p>
              <a:endParaRPr lang="en-US" sz="1200" dirty="0">
                <a:solidFill>
                  <a:schemeClr val="bg1">
                    <a:lumMod val="75000"/>
                  </a:schemeClr>
                </a:solidFill>
                <a:latin typeface="Avenir Book" panose="02000503020000020003" pitchFamily="2" charset="0"/>
                <a:ea typeface="Avenir Book" charset="0"/>
                <a:cs typeface="Avenir Book" charset="0"/>
              </a:endParaRPr>
            </a:p>
            <a:p>
              <a:endParaRPr lang="en-US" sz="1200" dirty="0">
                <a:solidFill>
                  <a:schemeClr val="bg1">
                    <a:lumMod val="75000"/>
                  </a:schemeClr>
                </a:solidFill>
                <a:latin typeface="Avenir Book" panose="02000503020000020003" pitchFamily="2" charset="0"/>
                <a:ea typeface="Avenir Book" charset="0"/>
                <a:cs typeface="Avenir Book" charset="0"/>
              </a:endParaRPr>
            </a:p>
          </p:txBody>
        </p:sp>
        <p:sp>
          <p:nvSpPr>
            <p:cNvPr id="23" name="Rectangle 22">
              <a:extLst>
                <a:ext uri="{FF2B5EF4-FFF2-40B4-BE49-F238E27FC236}">
                  <a16:creationId xmlns:a16="http://schemas.microsoft.com/office/drawing/2014/main" id="{1672590B-FACF-4D4E-B15D-F39E851BE1BA}"/>
                </a:ext>
              </a:extLst>
            </p:cNvPr>
            <p:cNvSpPr/>
            <p:nvPr/>
          </p:nvSpPr>
          <p:spPr>
            <a:xfrm>
              <a:off x="5977037" y="4451576"/>
              <a:ext cx="5650897" cy="24652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latin typeface="Avenir Book" panose="02000503020000020003" pitchFamily="2" charset="0"/>
              </a:endParaRPr>
            </a:p>
          </p:txBody>
        </p:sp>
        <p:sp>
          <p:nvSpPr>
            <p:cNvPr id="24" name="TextBox 23">
              <a:extLst>
                <a:ext uri="{FF2B5EF4-FFF2-40B4-BE49-F238E27FC236}">
                  <a16:creationId xmlns:a16="http://schemas.microsoft.com/office/drawing/2014/main" id="{F5F24926-C333-2444-9A6B-92D9AE852D6D}"/>
                </a:ext>
              </a:extLst>
            </p:cNvPr>
            <p:cNvSpPr txBox="1"/>
            <p:nvPr/>
          </p:nvSpPr>
          <p:spPr>
            <a:xfrm>
              <a:off x="6064436" y="4764344"/>
              <a:ext cx="5471351" cy="830997"/>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In what timeframe must the project deliver its objectives?</a:t>
              </a:r>
            </a:p>
            <a:p>
              <a:endParaRPr lang="en-US" sz="1200" dirty="0">
                <a:solidFill>
                  <a:schemeClr val="bg1">
                    <a:lumMod val="75000"/>
                  </a:schemeClr>
                </a:solidFill>
                <a:latin typeface="Avenir Book" panose="02000503020000020003" pitchFamily="2" charset="0"/>
                <a:ea typeface="Avenir Book" charset="0"/>
                <a:cs typeface="Avenir Book" charset="0"/>
              </a:endParaRPr>
            </a:p>
            <a:p>
              <a:endParaRPr lang="en-US" sz="1200" dirty="0">
                <a:solidFill>
                  <a:schemeClr val="bg1">
                    <a:lumMod val="75000"/>
                  </a:schemeClr>
                </a:solidFill>
                <a:latin typeface="Avenir Book" panose="02000503020000020003" pitchFamily="2" charset="0"/>
                <a:ea typeface="Avenir Book" charset="0"/>
                <a:cs typeface="Avenir Book" charset="0"/>
              </a:endParaRPr>
            </a:p>
            <a:p>
              <a:endParaRPr lang="en-US" sz="1200" dirty="0">
                <a:solidFill>
                  <a:schemeClr val="bg1">
                    <a:lumMod val="75000"/>
                  </a:schemeClr>
                </a:solidFill>
                <a:latin typeface="Avenir Book" panose="02000503020000020003" pitchFamily="2" charset="0"/>
                <a:ea typeface="Avenir Book" charset="0"/>
                <a:cs typeface="Avenir Book" charset="0"/>
              </a:endParaRPr>
            </a:p>
          </p:txBody>
        </p:sp>
        <p:sp>
          <p:nvSpPr>
            <p:cNvPr id="25" name="TextBox 24">
              <a:extLst>
                <a:ext uri="{FF2B5EF4-FFF2-40B4-BE49-F238E27FC236}">
                  <a16:creationId xmlns:a16="http://schemas.microsoft.com/office/drawing/2014/main" id="{4CCCD566-C51C-3042-A95B-D676EA5BDDF6}"/>
                </a:ext>
              </a:extLst>
            </p:cNvPr>
            <p:cNvSpPr txBox="1"/>
            <p:nvPr/>
          </p:nvSpPr>
          <p:spPr>
            <a:xfrm>
              <a:off x="6021012" y="1733133"/>
              <a:ext cx="744114" cy="276999"/>
            </a:xfrm>
            <a:prstGeom prst="rect">
              <a:avLst/>
            </a:prstGeom>
            <a:noFill/>
          </p:spPr>
          <p:txBody>
            <a:bodyPr wrap="none" rtlCol="0">
              <a:spAutoFit/>
            </a:bodyPr>
            <a:lstStyle/>
            <a:p>
              <a:r>
                <a:rPr lang="en-US" sz="1200" dirty="0">
                  <a:solidFill>
                    <a:schemeClr val="tx1">
                      <a:lumMod val="75000"/>
                      <a:lumOff val="25000"/>
                    </a:schemeClr>
                  </a:solidFill>
                  <a:latin typeface="Avenir Book" charset="0"/>
                  <a:ea typeface="Avenir Book" charset="0"/>
                  <a:cs typeface="Avenir Book" charset="0"/>
                </a:rPr>
                <a:t>GOALS:</a:t>
              </a:r>
            </a:p>
          </p:txBody>
        </p:sp>
        <p:sp>
          <p:nvSpPr>
            <p:cNvPr id="26" name="TextBox 25">
              <a:extLst>
                <a:ext uri="{FF2B5EF4-FFF2-40B4-BE49-F238E27FC236}">
                  <a16:creationId xmlns:a16="http://schemas.microsoft.com/office/drawing/2014/main" id="{3EE78D70-B92C-C542-BE5C-3314D57690B5}"/>
                </a:ext>
              </a:extLst>
            </p:cNvPr>
            <p:cNvSpPr txBox="1"/>
            <p:nvPr/>
          </p:nvSpPr>
          <p:spPr>
            <a:xfrm>
              <a:off x="5999101" y="4488025"/>
              <a:ext cx="1136850" cy="276999"/>
            </a:xfrm>
            <a:prstGeom prst="rect">
              <a:avLst/>
            </a:prstGeom>
            <a:noFill/>
          </p:spPr>
          <p:txBody>
            <a:bodyPr wrap="none" rtlCol="0">
              <a:spAutoFit/>
            </a:bodyPr>
            <a:lstStyle/>
            <a:p>
              <a:r>
                <a:rPr lang="en-US" sz="1200" dirty="0">
                  <a:solidFill>
                    <a:schemeClr val="tx1">
                      <a:lumMod val="75000"/>
                      <a:lumOff val="25000"/>
                    </a:schemeClr>
                  </a:solidFill>
                  <a:latin typeface="Avenir Book" charset="0"/>
                  <a:ea typeface="Avenir Book" charset="0"/>
                  <a:cs typeface="Avenir Book" charset="0"/>
                </a:rPr>
                <a:t>TIMESCALES:</a:t>
              </a:r>
            </a:p>
          </p:txBody>
        </p:sp>
      </p:grpSp>
      <p:sp>
        <p:nvSpPr>
          <p:cNvPr id="56" name="TextBox 55">
            <a:extLst>
              <a:ext uri="{FF2B5EF4-FFF2-40B4-BE49-F238E27FC236}">
                <a16:creationId xmlns:a16="http://schemas.microsoft.com/office/drawing/2014/main" id="{F17DD799-3E60-204C-9702-CC4393097A5F}"/>
              </a:ext>
            </a:extLst>
          </p:cNvPr>
          <p:cNvSpPr txBox="1"/>
          <p:nvPr/>
        </p:nvSpPr>
        <p:spPr>
          <a:xfrm>
            <a:off x="450071" y="693314"/>
            <a:ext cx="1382110" cy="246221"/>
          </a:xfrm>
          <a:prstGeom prst="rect">
            <a:avLst/>
          </a:prstGeom>
          <a:noFill/>
        </p:spPr>
        <p:txBody>
          <a:bodyPr wrap="none" rtlCol="0">
            <a:spAutoFit/>
          </a:bodyPr>
          <a:lstStyle/>
          <a:p>
            <a:r>
              <a:rPr lang="en-US" sz="1000" b="1" dirty="0">
                <a:solidFill>
                  <a:schemeClr val="bg1"/>
                </a:solidFill>
                <a:latin typeface="Avenir Book" panose="02000503020000020003" pitchFamily="2" charset="0"/>
                <a:ea typeface="Avenir Book" charset="0"/>
                <a:cs typeface="Avenir Book" charset="0"/>
              </a:rPr>
              <a:t>PROJECT CONTEXT</a:t>
            </a:r>
          </a:p>
        </p:txBody>
      </p:sp>
      <p:sp>
        <p:nvSpPr>
          <p:cNvPr id="15" name="TextBox 14">
            <a:extLst>
              <a:ext uri="{FF2B5EF4-FFF2-40B4-BE49-F238E27FC236}">
                <a16:creationId xmlns:a16="http://schemas.microsoft.com/office/drawing/2014/main" id="{25A73D6D-86CB-CB41-8B84-7C4EAB473444}"/>
              </a:ext>
            </a:extLst>
          </p:cNvPr>
          <p:cNvSpPr txBox="1"/>
          <p:nvPr/>
        </p:nvSpPr>
        <p:spPr>
          <a:xfrm>
            <a:off x="6013926" y="5222543"/>
            <a:ext cx="5471351" cy="769441"/>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What approximate budget is required to deliver this project (or the next stage of the project)?</a:t>
            </a:r>
          </a:p>
          <a:p>
            <a:endParaRPr lang="en-US" sz="1200" dirty="0">
              <a:solidFill>
                <a:schemeClr val="bg1">
                  <a:lumMod val="75000"/>
                </a:schemeClr>
              </a:solidFill>
              <a:latin typeface="Avenir Book" panose="02000503020000020003" pitchFamily="2" charset="0"/>
              <a:ea typeface="Avenir Book" charset="0"/>
              <a:cs typeface="Avenir Book" charset="0"/>
            </a:endParaRPr>
          </a:p>
          <a:p>
            <a:endParaRPr lang="en-US" sz="1200" dirty="0">
              <a:solidFill>
                <a:schemeClr val="bg1">
                  <a:lumMod val="75000"/>
                </a:schemeClr>
              </a:solidFill>
              <a:latin typeface="Avenir Book" panose="02000503020000020003" pitchFamily="2" charset="0"/>
              <a:ea typeface="Avenir Book" charset="0"/>
              <a:cs typeface="Avenir Book" charset="0"/>
            </a:endParaRPr>
          </a:p>
        </p:txBody>
      </p:sp>
      <p:sp>
        <p:nvSpPr>
          <p:cNvPr id="16" name="TextBox 15">
            <a:extLst>
              <a:ext uri="{FF2B5EF4-FFF2-40B4-BE49-F238E27FC236}">
                <a16:creationId xmlns:a16="http://schemas.microsoft.com/office/drawing/2014/main" id="{84315CFC-B019-F346-83FC-51259E432225}"/>
              </a:ext>
            </a:extLst>
          </p:cNvPr>
          <p:cNvSpPr txBox="1"/>
          <p:nvPr/>
        </p:nvSpPr>
        <p:spPr>
          <a:xfrm>
            <a:off x="5938751" y="4955789"/>
            <a:ext cx="826445" cy="276999"/>
          </a:xfrm>
          <a:prstGeom prst="rect">
            <a:avLst/>
          </a:prstGeom>
          <a:noFill/>
        </p:spPr>
        <p:txBody>
          <a:bodyPr wrap="none" rtlCol="0">
            <a:spAutoFit/>
          </a:bodyPr>
          <a:lstStyle/>
          <a:p>
            <a:r>
              <a:rPr lang="en-US" sz="1200" dirty="0">
                <a:solidFill>
                  <a:schemeClr val="tx1">
                    <a:lumMod val="75000"/>
                    <a:lumOff val="25000"/>
                  </a:schemeClr>
                </a:solidFill>
                <a:latin typeface="Avenir Book" charset="0"/>
                <a:ea typeface="Avenir Book" charset="0"/>
                <a:cs typeface="Avenir Book" charset="0"/>
              </a:rPr>
              <a:t>BUDGET:</a:t>
            </a:r>
          </a:p>
        </p:txBody>
      </p:sp>
      <p:sp>
        <p:nvSpPr>
          <p:cNvPr id="19" name="TextBox 18">
            <a:extLst>
              <a:ext uri="{FF2B5EF4-FFF2-40B4-BE49-F238E27FC236}">
                <a16:creationId xmlns:a16="http://schemas.microsoft.com/office/drawing/2014/main" id="{4C78FE0C-CEC9-1645-A9A9-D08BEE39B855}"/>
              </a:ext>
            </a:extLst>
          </p:cNvPr>
          <p:cNvSpPr txBox="1"/>
          <p:nvPr/>
        </p:nvSpPr>
        <p:spPr>
          <a:xfrm>
            <a:off x="522736" y="6402040"/>
            <a:ext cx="11403874" cy="338466"/>
          </a:xfrm>
          <a:prstGeom prst="rect">
            <a:avLst/>
          </a:prstGeom>
          <a:noFill/>
        </p:spPr>
        <p:txBody>
          <a:bodyPr wrap="square" rtlCol="0">
            <a:spAutoFit/>
          </a:bodyPr>
          <a:lstStyle/>
          <a:p>
            <a:pPr algn="r"/>
            <a:r>
              <a:rPr lang="en-US" sz="800" dirty="0">
                <a:latin typeface="Avenir Book" panose="02000503020000020003" pitchFamily="2" charset="0"/>
              </a:rPr>
              <a:t>Adapted from </a:t>
            </a:r>
            <a:r>
              <a:rPr lang="en-US" sz="800" i="1" dirty="0">
                <a:latin typeface="Avenir Book" panose="02000503020000020003" pitchFamily="2" charset="0"/>
              </a:rPr>
              <a:t>Be Less Zombie: How great companies create dynamic innovation, fearless leadership &amp; passionate people.</a:t>
            </a:r>
          </a:p>
          <a:p>
            <a:pPr algn="r"/>
            <a:r>
              <a:rPr lang="en-US" sz="800" dirty="0">
                <a:latin typeface="Avenir Book" panose="02000503020000020003" pitchFamily="2" charset="0"/>
              </a:rPr>
              <a:t>Download this template and other resources from </a:t>
            </a:r>
            <a:r>
              <a:rPr lang="en-US" sz="800" dirty="0">
                <a:latin typeface="Avenir Book" panose="02000503020000020003" pitchFamily="2" charset="0"/>
                <a:hlinkClick r:id="rId3"/>
              </a:rPr>
              <a:t>www.belesszombie.com/turniton</a:t>
            </a:r>
            <a:endParaRPr lang="en-US" sz="800" dirty="0">
              <a:latin typeface="Avenir Book" panose="02000503020000020003" pitchFamily="2" charset="0"/>
            </a:endParaRPr>
          </a:p>
        </p:txBody>
      </p:sp>
      <p:sp>
        <p:nvSpPr>
          <p:cNvPr id="28" name="TextBox 27">
            <a:extLst>
              <a:ext uri="{FF2B5EF4-FFF2-40B4-BE49-F238E27FC236}">
                <a16:creationId xmlns:a16="http://schemas.microsoft.com/office/drawing/2014/main" id="{6B65607A-EE2D-8049-8A41-432F4A16314B}"/>
              </a:ext>
            </a:extLst>
          </p:cNvPr>
          <p:cNvSpPr txBox="1"/>
          <p:nvPr/>
        </p:nvSpPr>
        <p:spPr>
          <a:xfrm>
            <a:off x="2969650" y="160883"/>
            <a:ext cx="5681171" cy="369332"/>
          </a:xfrm>
          <a:prstGeom prst="rect">
            <a:avLst/>
          </a:prstGeom>
          <a:noFill/>
        </p:spPr>
        <p:txBody>
          <a:bodyPr wrap="none" rtlCol="0">
            <a:spAutoFit/>
          </a:bodyPr>
          <a:lstStyle/>
          <a:p>
            <a:r>
              <a:rPr lang="en-US" b="1" dirty="0">
                <a:solidFill>
                  <a:schemeClr val="tx1">
                    <a:lumMod val="75000"/>
                    <a:lumOff val="25000"/>
                  </a:schemeClr>
                </a:solidFill>
                <a:latin typeface="Avenir Book" panose="02000503020000020003" pitchFamily="2" charset="0"/>
                <a:ea typeface="Avenir Book" charset="0"/>
                <a:cs typeface="Avenir Book" charset="0"/>
              </a:rPr>
              <a:t>PROJECT CHARTER EXAMPLE: PROJECT CONTEXT</a:t>
            </a:r>
          </a:p>
        </p:txBody>
      </p:sp>
    </p:spTree>
    <p:extLst>
      <p:ext uri="{BB962C8B-B14F-4D97-AF65-F5344CB8AC3E}">
        <p14:creationId xmlns:p14="http://schemas.microsoft.com/office/powerpoint/2010/main" val="114399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1">
            <a:extLst>
              <a:ext uri="{FF2B5EF4-FFF2-40B4-BE49-F238E27FC236}">
                <a16:creationId xmlns:a16="http://schemas.microsoft.com/office/drawing/2014/main" id="{01F6083B-DF40-1A44-871F-E46C596D733E}"/>
              </a:ext>
            </a:extLst>
          </p:cNvPr>
          <p:cNvSpPr txBox="1">
            <a:spLocks/>
          </p:cNvSpPr>
          <p:nvPr/>
        </p:nvSpPr>
        <p:spPr bwMode="auto">
          <a:xfrm>
            <a:off x="311822" y="628782"/>
            <a:ext cx="11430107" cy="5718055"/>
          </a:xfrm>
          <a:prstGeom prst="rect">
            <a:avLst/>
          </a:prstGeom>
          <a:solidFill>
            <a:srgbClr val="C00000"/>
          </a:solid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45720" bIns="45720" numCol="1" anchor="t" anchorCtr="0" compatLnSpc="1">
            <a:prstTxWarp prst="textNoShape">
              <a:avLst/>
            </a:prstTxWarp>
            <a:normAutofit/>
          </a:bodyPr>
          <a:lstStyle>
            <a:lvl1pPr algn="l" defTabSz="684213" rtl="0" eaLnBrk="1" fontAlgn="base" hangingPunct="1">
              <a:lnSpc>
                <a:spcPct val="80000"/>
              </a:lnSpc>
              <a:spcBef>
                <a:spcPct val="0"/>
              </a:spcBef>
              <a:spcAft>
                <a:spcPct val="0"/>
              </a:spcAft>
              <a:defRPr lang="en-US" sz="2800" kern="1200">
                <a:solidFill>
                  <a:srgbClr val="1C8AB1"/>
                </a:solidFill>
                <a:latin typeface="+mj-lt"/>
                <a:ea typeface="ＭＳ Ｐゴシック" charset="0"/>
                <a:cs typeface="CiscoSans"/>
              </a:defRPr>
            </a:lvl1pPr>
            <a:lvl2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2pPr>
            <a:lvl3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3pPr>
            <a:lvl4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4pPr>
            <a:lvl5pPr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5pPr>
            <a:lvl6pPr marL="4572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6pPr>
            <a:lvl7pPr marL="9144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7pPr>
            <a:lvl8pPr marL="13716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8pPr>
            <a:lvl9pPr marL="1828800" algn="l" defTabSz="684213" rtl="0" eaLnBrk="1" fontAlgn="base" hangingPunct="1">
              <a:lnSpc>
                <a:spcPct val="80000"/>
              </a:lnSpc>
              <a:spcBef>
                <a:spcPct val="0"/>
              </a:spcBef>
              <a:spcAft>
                <a:spcPct val="0"/>
              </a:spcAft>
              <a:defRPr sz="3200">
                <a:solidFill>
                  <a:srgbClr val="676767"/>
                </a:solidFill>
                <a:latin typeface="Arial" charset="0"/>
                <a:ea typeface="ＭＳ Ｐゴシック" charset="0"/>
              </a:defRPr>
            </a:lvl9pPr>
          </a:lstStyle>
          <a:p>
            <a:pPr marL="114300"/>
            <a:endParaRPr lang="en-US" sz="900" b="1" dirty="0">
              <a:solidFill>
                <a:schemeClr val="bg1"/>
              </a:solidFill>
              <a:latin typeface="Avenir Book" panose="02000503020000020003" pitchFamily="2" charset="0"/>
              <a:ea typeface="Avenir Book" charset="0"/>
              <a:cs typeface="Avenir Book" charset="0"/>
            </a:endParaRPr>
          </a:p>
        </p:txBody>
      </p:sp>
      <p:sp>
        <p:nvSpPr>
          <p:cNvPr id="17" name="TextBox 16">
            <a:extLst>
              <a:ext uri="{FF2B5EF4-FFF2-40B4-BE49-F238E27FC236}">
                <a16:creationId xmlns:a16="http://schemas.microsoft.com/office/drawing/2014/main" id="{1F3D7806-F98C-164B-96A5-8732E0541CD6}"/>
              </a:ext>
            </a:extLst>
          </p:cNvPr>
          <p:cNvSpPr txBox="1"/>
          <p:nvPr/>
        </p:nvSpPr>
        <p:spPr>
          <a:xfrm>
            <a:off x="654160" y="1080116"/>
            <a:ext cx="5228173" cy="4985980"/>
          </a:xfrm>
          <a:prstGeom prst="rect">
            <a:avLst/>
          </a:prstGeom>
          <a:solidFill>
            <a:schemeClr val="bg1">
              <a:lumMod val="95000"/>
            </a:schemeClr>
          </a:solidFill>
          <a:ln w="3175">
            <a:solidFill>
              <a:schemeClr val="bg1">
                <a:lumMod val="85000"/>
              </a:schemeClr>
            </a:solidFill>
            <a:prstDash val="solid"/>
          </a:ln>
        </p:spPr>
        <p:txBody>
          <a:bodyPr wrap="square" rtlCol="0" anchor="t">
            <a:spAutoFit/>
          </a:bodyPr>
          <a:lstStyle/>
          <a:p>
            <a:r>
              <a:rPr lang="en-US" sz="1200" b="1" dirty="0">
                <a:solidFill>
                  <a:schemeClr val="bg1">
                    <a:lumMod val="65000"/>
                  </a:schemeClr>
                </a:solidFill>
                <a:latin typeface="Avenir Book" panose="02000503020000020003" pitchFamily="2" charset="0"/>
                <a:ea typeface="Avenir Book" charset="0"/>
                <a:cs typeface="Avenir Book" charset="0"/>
              </a:rPr>
              <a:t>Based on the specific opportunity / problem that we are addressing: </a:t>
            </a:r>
          </a:p>
          <a:p>
            <a:endParaRPr lang="en-US" sz="1200" b="1" dirty="0">
              <a:solidFill>
                <a:schemeClr val="bg1">
                  <a:lumMod val="65000"/>
                </a:schemeClr>
              </a:solidFill>
              <a:latin typeface="Avenir Book" panose="02000503020000020003" pitchFamily="2" charset="0"/>
              <a:ea typeface="Avenir Book" charset="0"/>
              <a:cs typeface="Avenir Book" charset="0"/>
            </a:endParaRPr>
          </a:p>
          <a:p>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What is the proposed solution and how will it deliver value?</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Which specific audience is it intended to serve?</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In what context will the solution be used by that audience?</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What benefits will it deliver to the audience in context? (What specific progress will it allow them to make in context)?</a:t>
            </a:r>
            <a:endParaRPr lang="en-US" sz="1400" dirty="0">
              <a:solidFill>
                <a:schemeClr val="bg1">
                  <a:lumMod val="65000"/>
                </a:schemeClr>
              </a:solidFill>
              <a:latin typeface="Avenir Book" panose="02000503020000020003" pitchFamily="2" charset="0"/>
              <a:ea typeface="Avenir Book" charset="0"/>
              <a:cs typeface="Avenir Book" charset="0"/>
            </a:endParaRPr>
          </a:p>
          <a:p>
            <a:endParaRPr lang="en-US" sz="1400" dirty="0">
              <a:solidFill>
                <a:schemeClr val="bg1">
                  <a:lumMod val="65000"/>
                </a:schemeClr>
              </a:solidFill>
              <a:latin typeface="Avenir Book" panose="02000503020000020003" pitchFamily="2" charset="0"/>
              <a:ea typeface="Avenir Book" charset="0"/>
              <a:cs typeface="Avenir Book" charset="0"/>
            </a:endParaRPr>
          </a:p>
          <a:p>
            <a:endParaRPr lang="en-US" sz="1400" dirty="0">
              <a:solidFill>
                <a:schemeClr val="bg1">
                  <a:lumMod val="65000"/>
                </a:schemeClr>
              </a:solidFill>
              <a:latin typeface="Avenir Book" panose="02000503020000020003" pitchFamily="2" charset="0"/>
              <a:ea typeface="Avenir Book" charset="0"/>
              <a:cs typeface="Avenir Book" charset="0"/>
            </a:endParaRPr>
          </a:p>
          <a:p>
            <a:endParaRPr lang="en-US" sz="1400" dirty="0">
              <a:solidFill>
                <a:schemeClr val="bg1">
                  <a:lumMod val="65000"/>
                </a:schemeClr>
              </a:solidFill>
              <a:latin typeface="Avenir Book" panose="02000503020000020003" pitchFamily="2" charset="0"/>
              <a:ea typeface="Avenir Book" charset="0"/>
              <a:cs typeface="Avenir Book" charset="0"/>
            </a:endParaRPr>
          </a:p>
        </p:txBody>
      </p:sp>
      <p:sp>
        <p:nvSpPr>
          <p:cNvPr id="27" name="TextBox 26">
            <a:extLst>
              <a:ext uri="{FF2B5EF4-FFF2-40B4-BE49-F238E27FC236}">
                <a16:creationId xmlns:a16="http://schemas.microsoft.com/office/drawing/2014/main" id="{C0D78F2A-C33F-9542-8A50-79B453AB77DB}"/>
              </a:ext>
            </a:extLst>
          </p:cNvPr>
          <p:cNvSpPr txBox="1"/>
          <p:nvPr/>
        </p:nvSpPr>
        <p:spPr>
          <a:xfrm>
            <a:off x="383764" y="714651"/>
            <a:ext cx="1510350" cy="246221"/>
          </a:xfrm>
          <a:prstGeom prst="rect">
            <a:avLst/>
          </a:prstGeom>
          <a:noFill/>
        </p:spPr>
        <p:txBody>
          <a:bodyPr wrap="none" rtlCol="0">
            <a:spAutoFit/>
          </a:bodyPr>
          <a:lstStyle/>
          <a:p>
            <a:r>
              <a:rPr lang="en-US" sz="1000" dirty="0">
                <a:solidFill>
                  <a:schemeClr val="bg1"/>
                </a:solidFill>
                <a:latin typeface="Avenir Book" panose="02000503020000020003" pitchFamily="2" charset="0"/>
                <a:ea typeface="Avenir Book" charset="0"/>
                <a:cs typeface="Avenir Book" charset="0"/>
              </a:rPr>
              <a:t>SOLUTION OVERVIEW</a:t>
            </a:r>
          </a:p>
        </p:txBody>
      </p:sp>
      <p:sp>
        <p:nvSpPr>
          <p:cNvPr id="73" name="TextBox 72">
            <a:extLst>
              <a:ext uri="{FF2B5EF4-FFF2-40B4-BE49-F238E27FC236}">
                <a16:creationId xmlns:a16="http://schemas.microsoft.com/office/drawing/2014/main" id="{DFB7C7B2-2FAB-8C49-A1FF-1A082903826B}"/>
              </a:ext>
            </a:extLst>
          </p:cNvPr>
          <p:cNvSpPr txBox="1"/>
          <p:nvPr/>
        </p:nvSpPr>
        <p:spPr>
          <a:xfrm>
            <a:off x="3059514" y="140206"/>
            <a:ext cx="5915017" cy="369332"/>
          </a:xfrm>
          <a:prstGeom prst="rect">
            <a:avLst/>
          </a:prstGeom>
          <a:noFill/>
        </p:spPr>
        <p:txBody>
          <a:bodyPr wrap="none" rtlCol="0">
            <a:spAutoFit/>
          </a:bodyPr>
          <a:lstStyle/>
          <a:p>
            <a:r>
              <a:rPr lang="en-US" b="1" dirty="0">
                <a:solidFill>
                  <a:schemeClr val="tx1">
                    <a:lumMod val="75000"/>
                    <a:lumOff val="25000"/>
                  </a:schemeClr>
                </a:solidFill>
                <a:latin typeface="Avenir Book" panose="02000503020000020003" pitchFamily="2" charset="0"/>
                <a:ea typeface="Avenir Book" charset="0"/>
                <a:cs typeface="Avenir Book" charset="0"/>
              </a:rPr>
              <a:t>PROJECT CHARTER EXAMPLE: SOLUTION OVERVIEW</a:t>
            </a:r>
          </a:p>
        </p:txBody>
      </p:sp>
      <p:sp>
        <p:nvSpPr>
          <p:cNvPr id="15" name="TextBox 14">
            <a:extLst>
              <a:ext uri="{FF2B5EF4-FFF2-40B4-BE49-F238E27FC236}">
                <a16:creationId xmlns:a16="http://schemas.microsoft.com/office/drawing/2014/main" id="{F46F39E1-5632-6148-ADA0-B14E2F2C6460}"/>
              </a:ext>
            </a:extLst>
          </p:cNvPr>
          <p:cNvSpPr txBox="1"/>
          <p:nvPr/>
        </p:nvSpPr>
        <p:spPr>
          <a:xfrm>
            <a:off x="522736" y="6402040"/>
            <a:ext cx="11403874" cy="338466"/>
          </a:xfrm>
          <a:prstGeom prst="rect">
            <a:avLst/>
          </a:prstGeom>
          <a:noFill/>
        </p:spPr>
        <p:txBody>
          <a:bodyPr wrap="square" rtlCol="0">
            <a:spAutoFit/>
          </a:bodyPr>
          <a:lstStyle/>
          <a:p>
            <a:pPr algn="r"/>
            <a:r>
              <a:rPr lang="en-US" sz="800" dirty="0">
                <a:latin typeface="Avenir Book" panose="02000503020000020003" pitchFamily="2" charset="0"/>
              </a:rPr>
              <a:t>Adapted from </a:t>
            </a:r>
            <a:r>
              <a:rPr lang="en-US" sz="800" i="1" dirty="0">
                <a:latin typeface="Avenir Book" panose="02000503020000020003" pitchFamily="2" charset="0"/>
              </a:rPr>
              <a:t>Be Less Zombie: How great companies create dynamic innovation, fearless leadership &amp; passionate people.</a:t>
            </a:r>
          </a:p>
          <a:p>
            <a:pPr algn="r"/>
            <a:r>
              <a:rPr lang="en-US" sz="800" dirty="0">
                <a:latin typeface="Avenir Book" panose="02000503020000020003" pitchFamily="2" charset="0"/>
              </a:rPr>
              <a:t>Download this template and other resources from </a:t>
            </a:r>
            <a:r>
              <a:rPr lang="en-US" sz="800" dirty="0">
                <a:latin typeface="Avenir Book" panose="02000503020000020003" pitchFamily="2" charset="0"/>
                <a:hlinkClick r:id="rId3"/>
              </a:rPr>
              <a:t>www.belesszombie.com/turniton</a:t>
            </a:r>
            <a:endParaRPr lang="en-US" sz="800" dirty="0">
              <a:latin typeface="Avenir Book" panose="02000503020000020003" pitchFamily="2" charset="0"/>
            </a:endParaRPr>
          </a:p>
        </p:txBody>
      </p:sp>
      <p:sp>
        <p:nvSpPr>
          <p:cNvPr id="21" name="TextBox 20">
            <a:extLst>
              <a:ext uri="{FF2B5EF4-FFF2-40B4-BE49-F238E27FC236}">
                <a16:creationId xmlns:a16="http://schemas.microsoft.com/office/drawing/2014/main" id="{80FE4194-4294-0A42-A82B-EDFB9DE0BA43}"/>
              </a:ext>
            </a:extLst>
          </p:cNvPr>
          <p:cNvSpPr txBox="1"/>
          <p:nvPr/>
        </p:nvSpPr>
        <p:spPr>
          <a:xfrm>
            <a:off x="6224672" y="1089898"/>
            <a:ext cx="5228173" cy="2339102"/>
          </a:xfrm>
          <a:prstGeom prst="rect">
            <a:avLst/>
          </a:prstGeom>
          <a:solidFill>
            <a:schemeClr val="bg1">
              <a:lumMod val="95000"/>
            </a:schemeClr>
          </a:solidFill>
          <a:ln w="3175">
            <a:solidFill>
              <a:schemeClr val="bg1">
                <a:lumMod val="85000"/>
              </a:schemeClr>
            </a:solidFill>
            <a:prstDash val="solid"/>
          </a:ln>
        </p:spPr>
        <p:txBody>
          <a:bodyPr wrap="square" rtlCol="0" anchor="t">
            <a:spAutoFit/>
          </a:bodyPr>
          <a:lstStyle/>
          <a:p>
            <a:r>
              <a:rPr lang="en-US" sz="1200" b="1" dirty="0">
                <a:solidFill>
                  <a:schemeClr val="bg1">
                    <a:lumMod val="65000"/>
                  </a:schemeClr>
                </a:solidFill>
                <a:latin typeface="Avenir Book" panose="02000503020000020003" pitchFamily="2" charset="0"/>
                <a:ea typeface="Avenir Book" charset="0"/>
                <a:cs typeface="Avenir Book" charset="0"/>
              </a:rPr>
              <a:t>Originality and competitive advantage</a:t>
            </a:r>
          </a:p>
          <a:p>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How is the solution differentiated from alternative offerings in ways that we know are important to the target audience?</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How defendable will the solution’s competitive advantage be?</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endParaRPr lang="en-US" sz="1200" dirty="0">
              <a:solidFill>
                <a:schemeClr val="bg1">
                  <a:lumMod val="65000"/>
                </a:schemeClr>
              </a:solidFill>
              <a:latin typeface="Avenir Book" panose="02000503020000020003" pitchFamily="2" charset="0"/>
              <a:ea typeface="Avenir Book" charset="0"/>
              <a:cs typeface="Avenir Book" charset="0"/>
            </a:endParaRPr>
          </a:p>
          <a:p>
            <a:r>
              <a:rPr lang="en-US" sz="1200" dirty="0">
                <a:solidFill>
                  <a:schemeClr val="bg1">
                    <a:lumMod val="65000"/>
                  </a:schemeClr>
                </a:solidFill>
                <a:latin typeface="Avenir Book" panose="02000503020000020003" pitchFamily="2" charset="0"/>
                <a:ea typeface="Avenir Book" charset="0"/>
                <a:cs typeface="Avenir Book" charset="0"/>
              </a:rPr>
              <a:t> </a:t>
            </a:r>
          </a:p>
          <a:p>
            <a:endParaRPr lang="en-US" sz="1400" dirty="0">
              <a:solidFill>
                <a:schemeClr val="bg1">
                  <a:lumMod val="65000"/>
                </a:schemeClr>
              </a:solidFill>
              <a:latin typeface="Avenir Book" panose="02000503020000020003" pitchFamily="2" charset="0"/>
              <a:ea typeface="Avenir Book" charset="0"/>
              <a:cs typeface="Avenir Book" charset="0"/>
            </a:endParaRPr>
          </a:p>
        </p:txBody>
      </p:sp>
      <p:sp>
        <p:nvSpPr>
          <p:cNvPr id="22" name="TextBox 21">
            <a:extLst>
              <a:ext uri="{FF2B5EF4-FFF2-40B4-BE49-F238E27FC236}">
                <a16:creationId xmlns:a16="http://schemas.microsoft.com/office/drawing/2014/main" id="{42AB7B8F-E9DF-8444-9D2F-311712F67A04}"/>
              </a:ext>
            </a:extLst>
          </p:cNvPr>
          <p:cNvSpPr txBox="1"/>
          <p:nvPr/>
        </p:nvSpPr>
        <p:spPr>
          <a:xfrm>
            <a:off x="6224671" y="3757772"/>
            <a:ext cx="5228173" cy="2308324"/>
          </a:xfrm>
          <a:prstGeom prst="rect">
            <a:avLst/>
          </a:prstGeom>
          <a:solidFill>
            <a:schemeClr val="bg1">
              <a:lumMod val="95000"/>
            </a:schemeClr>
          </a:solidFill>
          <a:ln w="3175">
            <a:solidFill>
              <a:schemeClr val="bg1">
                <a:lumMod val="85000"/>
              </a:schemeClr>
            </a:solidFill>
            <a:prstDash val="solid"/>
          </a:ln>
        </p:spPr>
        <p:txBody>
          <a:bodyPr wrap="square" rtlCol="0" anchor="t">
            <a:spAutoFit/>
          </a:bodyPr>
          <a:lstStyle/>
          <a:p>
            <a:r>
              <a:rPr lang="en-US" sz="1200" b="1" dirty="0">
                <a:solidFill>
                  <a:schemeClr val="bg1">
                    <a:lumMod val="65000"/>
                  </a:schemeClr>
                </a:solidFill>
                <a:latin typeface="Avenir Book" panose="02000503020000020003" pitchFamily="2" charset="0"/>
                <a:ea typeface="Avenir Book" charset="0"/>
                <a:cs typeface="Avenir Book" charset="0"/>
              </a:rPr>
              <a:t>Trends</a:t>
            </a:r>
          </a:p>
          <a:p>
            <a:r>
              <a:rPr lang="en-US" sz="1200" dirty="0">
                <a:solidFill>
                  <a:schemeClr val="bg1">
                    <a:lumMod val="65000"/>
                  </a:schemeClr>
                </a:solidFill>
                <a:latin typeface="Avenir Book" panose="02000503020000020003" pitchFamily="2" charset="0"/>
                <a:ea typeface="Avenir Book" charset="0"/>
                <a:cs typeface="Avenir Book" charset="0"/>
              </a:rPr>
              <a:t> </a:t>
            </a: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What current, important trends does this solution align with?</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r>
              <a:rPr lang="en-US" sz="1200" dirty="0">
                <a:solidFill>
                  <a:schemeClr val="bg1">
                    <a:lumMod val="65000"/>
                  </a:schemeClr>
                </a:solidFill>
                <a:latin typeface="Avenir Book" panose="02000503020000020003" pitchFamily="2" charset="0"/>
                <a:ea typeface="Avenir Book" charset="0"/>
                <a:cs typeface="Avenir Book" charset="0"/>
              </a:rPr>
              <a:t>What important trends are approaching in the near-medium term and what impact could they have on the future success of this solution (positive and negative)?</a:t>
            </a: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pPr marL="171450" indent="-171450">
              <a:buFont typeface="Arial" panose="020B0604020202020204" pitchFamily="34" charset="0"/>
              <a:buChar char="•"/>
            </a:pPr>
            <a:endParaRPr lang="en-US" sz="1200" dirty="0">
              <a:solidFill>
                <a:schemeClr val="bg1">
                  <a:lumMod val="65000"/>
                </a:schemeClr>
              </a:solidFill>
              <a:latin typeface="Avenir Book" panose="02000503020000020003" pitchFamily="2" charset="0"/>
              <a:ea typeface="Avenir Book" charset="0"/>
              <a:cs typeface="Avenir Book" charset="0"/>
            </a:endParaRPr>
          </a:p>
          <a:p>
            <a:r>
              <a:rPr lang="en-US" sz="1200" dirty="0">
                <a:solidFill>
                  <a:schemeClr val="bg1">
                    <a:lumMod val="65000"/>
                  </a:schemeClr>
                </a:solidFill>
                <a:latin typeface="Avenir Book" panose="02000503020000020003" pitchFamily="2" charset="0"/>
                <a:ea typeface="Avenir Book" charset="0"/>
                <a:cs typeface="Avenir Book" charset="0"/>
              </a:rPr>
              <a:t> </a:t>
            </a:r>
            <a:endParaRPr lang="en-US" sz="1400" dirty="0">
              <a:solidFill>
                <a:schemeClr val="bg1">
                  <a:lumMod val="65000"/>
                </a:schemeClr>
              </a:solidFill>
              <a:latin typeface="Avenir Book" panose="02000503020000020003" pitchFamily="2" charset="0"/>
              <a:ea typeface="Avenir Book" charset="0"/>
              <a:cs typeface="Avenir Book" charset="0"/>
            </a:endParaRPr>
          </a:p>
        </p:txBody>
      </p:sp>
    </p:spTree>
    <p:extLst>
      <p:ext uri="{BB962C8B-B14F-4D97-AF65-F5344CB8AC3E}">
        <p14:creationId xmlns:p14="http://schemas.microsoft.com/office/powerpoint/2010/main" val="1490567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78F582-54F1-8A49-BED6-6BA2D2D5C675}"/>
              </a:ext>
            </a:extLst>
          </p:cNvPr>
          <p:cNvSpPr/>
          <p:nvPr/>
        </p:nvSpPr>
        <p:spPr>
          <a:xfrm>
            <a:off x="301486" y="628940"/>
            <a:ext cx="11448066" cy="58371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t"/>
          <a:lstStyle/>
          <a:p>
            <a:endParaRPr lang="en-US" sz="900" b="1" dirty="0">
              <a:latin typeface="Avenir Book" panose="02000503020000020003" pitchFamily="2" charset="0"/>
              <a:ea typeface="Avenir Book" charset="0"/>
              <a:cs typeface="Avenir Book" charset="0"/>
            </a:endParaRPr>
          </a:p>
        </p:txBody>
      </p:sp>
      <p:sp>
        <p:nvSpPr>
          <p:cNvPr id="39" name="Rectangle 38">
            <a:extLst>
              <a:ext uri="{FF2B5EF4-FFF2-40B4-BE49-F238E27FC236}">
                <a16:creationId xmlns:a16="http://schemas.microsoft.com/office/drawing/2014/main" id="{F4BFCBCD-F844-E541-9291-5552223550E8}"/>
              </a:ext>
            </a:extLst>
          </p:cNvPr>
          <p:cNvSpPr/>
          <p:nvPr/>
        </p:nvSpPr>
        <p:spPr>
          <a:xfrm>
            <a:off x="475706" y="973159"/>
            <a:ext cx="3464207" cy="418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40" name="TextBox 39">
            <a:extLst>
              <a:ext uri="{FF2B5EF4-FFF2-40B4-BE49-F238E27FC236}">
                <a16:creationId xmlns:a16="http://schemas.microsoft.com/office/drawing/2014/main" id="{0348D8C0-0125-5B48-9C9F-41BE7E2F7B37}"/>
              </a:ext>
            </a:extLst>
          </p:cNvPr>
          <p:cNvSpPr txBox="1"/>
          <p:nvPr/>
        </p:nvSpPr>
        <p:spPr>
          <a:xfrm>
            <a:off x="504701" y="1005386"/>
            <a:ext cx="1016625"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DESIRABILITY:</a:t>
            </a:r>
          </a:p>
        </p:txBody>
      </p:sp>
      <p:sp>
        <p:nvSpPr>
          <p:cNvPr id="41" name="Rectangle 40">
            <a:extLst>
              <a:ext uri="{FF2B5EF4-FFF2-40B4-BE49-F238E27FC236}">
                <a16:creationId xmlns:a16="http://schemas.microsoft.com/office/drawing/2014/main" id="{D7C6D5DD-91A5-4B48-A18D-6DC6560EFBE1}"/>
              </a:ext>
            </a:extLst>
          </p:cNvPr>
          <p:cNvSpPr/>
          <p:nvPr/>
        </p:nvSpPr>
        <p:spPr>
          <a:xfrm>
            <a:off x="4283127" y="973159"/>
            <a:ext cx="3464207" cy="4186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42" name="TextBox 41">
            <a:extLst>
              <a:ext uri="{FF2B5EF4-FFF2-40B4-BE49-F238E27FC236}">
                <a16:creationId xmlns:a16="http://schemas.microsoft.com/office/drawing/2014/main" id="{2C566031-07F4-164D-8AE4-1D661625ED0B}"/>
              </a:ext>
            </a:extLst>
          </p:cNvPr>
          <p:cNvSpPr txBox="1"/>
          <p:nvPr/>
        </p:nvSpPr>
        <p:spPr>
          <a:xfrm>
            <a:off x="4308810" y="985413"/>
            <a:ext cx="917239"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FEASIBILITY:</a:t>
            </a:r>
          </a:p>
        </p:txBody>
      </p:sp>
      <p:sp>
        <p:nvSpPr>
          <p:cNvPr id="50" name="TextBox 49">
            <a:extLst>
              <a:ext uri="{FF2B5EF4-FFF2-40B4-BE49-F238E27FC236}">
                <a16:creationId xmlns:a16="http://schemas.microsoft.com/office/drawing/2014/main" id="{541CF495-1C34-D240-802E-E6868890EE5A}"/>
              </a:ext>
            </a:extLst>
          </p:cNvPr>
          <p:cNvSpPr txBox="1"/>
          <p:nvPr/>
        </p:nvSpPr>
        <p:spPr>
          <a:xfrm>
            <a:off x="556711" y="1247030"/>
            <a:ext cx="3257626" cy="3785652"/>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What non-negotiable factors are needed to  make this solution / project attractive to key stakeholders (users, customers, funders, internal stakeholders)? </a:t>
            </a: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What evidence supports these assumptions?</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43" name="Rectangle 42">
            <a:extLst>
              <a:ext uri="{FF2B5EF4-FFF2-40B4-BE49-F238E27FC236}">
                <a16:creationId xmlns:a16="http://schemas.microsoft.com/office/drawing/2014/main" id="{438C7441-01E1-3248-97AA-443E403F75D0}"/>
              </a:ext>
            </a:extLst>
          </p:cNvPr>
          <p:cNvSpPr/>
          <p:nvPr/>
        </p:nvSpPr>
        <p:spPr>
          <a:xfrm>
            <a:off x="475706" y="5258675"/>
            <a:ext cx="11079049" cy="1085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44" name="TextBox 43">
            <a:extLst>
              <a:ext uri="{FF2B5EF4-FFF2-40B4-BE49-F238E27FC236}">
                <a16:creationId xmlns:a16="http://schemas.microsoft.com/office/drawing/2014/main" id="{C2228B2E-04E8-914E-AD19-24C46347FD1B}"/>
              </a:ext>
            </a:extLst>
          </p:cNvPr>
          <p:cNvSpPr txBox="1"/>
          <p:nvPr/>
        </p:nvSpPr>
        <p:spPr>
          <a:xfrm>
            <a:off x="504701" y="5311195"/>
            <a:ext cx="2816797"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KEY RISKS, ASSUMPTIONS &amp; CONSTRAINTS:</a:t>
            </a:r>
          </a:p>
        </p:txBody>
      </p:sp>
      <p:sp>
        <p:nvSpPr>
          <p:cNvPr id="52" name="TextBox 51">
            <a:extLst>
              <a:ext uri="{FF2B5EF4-FFF2-40B4-BE49-F238E27FC236}">
                <a16:creationId xmlns:a16="http://schemas.microsoft.com/office/drawing/2014/main" id="{A9BB625F-8410-584C-96E4-4E9007841B74}"/>
              </a:ext>
            </a:extLst>
          </p:cNvPr>
          <p:cNvSpPr txBox="1"/>
          <p:nvPr/>
        </p:nvSpPr>
        <p:spPr>
          <a:xfrm>
            <a:off x="556711" y="5546041"/>
            <a:ext cx="10872467" cy="707886"/>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 Known risks, especially business/market risks should be identified upfront as much as possible</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60" name="Rectangle 59">
            <a:extLst>
              <a:ext uri="{FF2B5EF4-FFF2-40B4-BE49-F238E27FC236}">
                <a16:creationId xmlns:a16="http://schemas.microsoft.com/office/drawing/2014/main" id="{A7F9DC75-5DE6-C648-BCDB-7A0AB243B424}"/>
              </a:ext>
            </a:extLst>
          </p:cNvPr>
          <p:cNvSpPr/>
          <p:nvPr/>
        </p:nvSpPr>
        <p:spPr>
          <a:xfrm>
            <a:off x="8090548" y="973159"/>
            <a:ext cx="3464207" cy="41504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61" name="TextBox 60">
            <a:extLst>
              <a:ext uri="{FF2B5EF4-FFF2-40B4-BE49-F238E27FC236}">
                <a16:creationId xmlns:a16="http://schemas.microsoft.com/office/drawing/2014/main" id="{7B619AF6-EFB7-A944-B289-1C77957E7AC4}"/>
              </a:ext>
            </a:extLst>
          </p:cNvPr>
          <p:cNvSpPr txBox="1"/>
          <p:nvPr/>
        </p:nvSpPr>
        <p:spPr>
          <a:xfrm>
            <a:off x="8116231" y="985414"/>
            <a:ext cx="779381"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VIABILITY:</a:t>
            </a:r>
          </a:p>
        </p:txBody>
      </p:sp>
      <p:sp>
        <p:nvSpPr>
          <p:cNvPr id="63" name="TextBox 62">
            <a:extLst>
              <a:ext uri="{FF2B5EF4-FFF2-40B4-BE49-F238E27FC236}">
                <a16:creationId xmlns:a16="http://schemas.microsoft.com/office/drawing/2014/main" id="{A49B50F9-F108-0542-B9F1-95E1DFC8CBBF}"/>
              </a:ext>
            </a:extLst>
          </p:cNvPr>
          <p:cNvSpPr txBox="1"/>
          <p:nvPr/>
        </p:nvSpPr>
        <p:spPr>
          <a:xfrm>
            <a:off x="4367017" y="1233740"/>
            <a:ext cx="3257625" cy="3785652"/>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What non-negotiable factors are needed to  make this solution / project feasible? </a:t>
            </a: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What evidence supports these assumptions?</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64" name="TextBox 63">
            <a:extLst>
              <a:ext uri="{FF2B5EF4-FFF2-40B4-BE49-F238E27FC236}">
                <a16:creationId xmlns:a16="http://schemas.microsoft.com/office/drawing/2014/main" id="{7DD425F0-3CA9-9F46-8D75-91F4CCCC8C56}"/>
              </a:ext>
            </a:extLst>
          </p:cNvPr>
          <p:cNvSpPr txBox="1"/>
          <p:nvPr/>
        </p:nvSpPr>
        <p:spPr>
          <a:xfrm>
            <a:off x="8171553" y="1244143"/>
            <a:ext cx="3257625" cy="3785652"/>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What non-negotiable factors are needed to make this solution / project viable? </a:t>
            </a: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What evidence supports these assumptions?</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56" name="TextBox 55">
            <a:extLst>
              <a:ext uri="{FF2B5EF4-FFF2-40B4-BE49-F238E27FC236}">
                <a16:creationId xmlns:a16="http://schemas.microsoft.com/office/drawing/2014/main" id="{643995BC-2C5F-AA48-A7A5-0BAD9CB66E1B}"/>
              </a:ext>
            </a:extLst>
          </p:cNvPr>
          <p:cNvSpPr txBox="1"/>
          <p:nvPr/>
        </p:nvSpPr>
        <p:spPr>
          <a:xfrm>
            <a:off x="442448" y="706366"/>
            <a:ext cx="1760418" cy="246221"/>
          </a:xfrm>
          <a:prstGeom prst="rect">
            <a:avLst/>
          </a:prstGeom>
          <a:noFill/>
        </p:spPr>
        <p:txBody>
          <a:bodyPr wrap="none" rtlCol="0">
            <a:spAutoFit/>
          </a:bodyPr>
          <a:lstStyle/>
          <a:p>
            <a:r>
              <a:rPr lang="en-US" sz="1000" b="1" dirty="0">
                <a:solidFill>
                  <a:schemeClr val="tx1">
                    <a:lumMod val="75000"/>
                    <a:lumOff val="25000"/>
                  </a:schemeClr>
                </a:solidFill>
                <a:latin typeface="Avenir Book" panose="02000503020000020003" pitchFamily="2" charset="0"/>
                <a:ea typeface="Avenir Book" charset="0"/>
                <a:cs typeface="Avenir Book" charset="0"/>
              </a:rPr>
              <a:t>SOLUTION ASSUMPTIONS</a:t>
            </a:r>
          </a:p>
        </p:txBody>
      </p:sp>
      <p:sp>
        <p:nvSpPr>
          <p:cNvPr id="19" name="TextBox 18">
            <a:extLst>
              <a:ext uri="{FF2B5EF4-FFF2-40B4-BE49-F238E27FC236}">
                <a16:creationId xmlns:a16="http://schemas.microsoft.com/office/drawing/2014/main" id="{8F02460B-4D65-434B-8FF2-1B5C5DEBD4E9}"/>
              </a:ext>
            </a:extLst>
          </p:cNvPr>
          <p:cNvSpPr txBox="1"/>
          <p:nvPr/>
        </p:nvSpPr>
        <p:spPr>
          <a:xfrm>
            <a:off x="2891870" y="158334"/>
            <a:ext cx="6352829" cy="369332"/>
          </a:xfrm>
          <a:prstGeom prst="rect">
            <a:avLst/>
          </a:prstGeom>
          <a:noFill/>
        </p:spPr>
        <p:txBody>
          <a:bodyPr wrap="none" rtlCol="0">
            <a:spAutoFit/>
          </a:bodyPr>
          <a:lstStyle/>
          <a:p>
            <a:r>
              <a:rPr lang="en-US" b="1" dirty="0">
                <a:solidFill>
                  <a:schemeClr val="tx1">
                    <a:lumMod val="75000"/>
                    <a:lumOff val="25000"/>
                  </a:schemeClr>
                </a:solidFill>
                <a:latin typeface="Avenir Book" panose="02000503020000020003" pitchFamily="2" charset="0"/>
                <a:ea typeface="Avenir Book" charset="0"/>
                <a:cs typeface="Avenir Book" charset="0"/>
              </a:rPr>
              <a:t>PROJECT CHARTER EXAMPLE: SOLUTION ASSUMPTIONS</a:t>
            </a:r>
          </a:p>
        </p:txBody>
      </p:sp>
    </p:spTree>
    <p:extLst>
      <p:ext uri="{BB962C8B-B14F-4D97-AF65-F5344CB8AC3E}">
        <p14:creationId xmlns:p14="http://schemas.microsoft.com/office/powerpoint/2010/main" val="101572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47166B6A-1047-9646-8EE9-CCCFD19A67F0}"/>
              </a:ext>
            </a:extLst>
          </p:cNvPr>
          <p:cNvSpPr txBox="1">
            <a:spLocks/>
          </p:cNvSpPr>
          <p:nvPr/>
        </p:nvSpPr>
        <p:spPr>
          <a:xfrm>
            <a:off x="373375" y="260790"/>
            <a:ext cx="7291146" cy="316821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92100">
              <a:spcAft>
                <a:spcPts val="600"/>
              </a:spcAft>
            </a:pPr>
            <a:endParaRPr lang="en-US" sz="1400" dirty="0">
              <a:solidFill>
                <a:schemeClr val="tx1"/>
              </a:solidFill>
              <a:latin typeface="Avenir Book" panose="02000503020000020003" pitchFamily="2" charset="0"/>
              <a:ea typeface="Calibri" charset="0"/>
              <a:cs typeface="Calibri" charset="0"/>
            </a:endParaRPr>
          </a:p>
        </p:txBody>
      </p:sp>
      <p:sp>
        <p:nvSpPr>
          <p:cNvPr id="7" name="Rectangle 6">
            <a:extLst>
              <a:ext uri="{FF2B5EF4-FFF2-40B4-BE49-F238E27FC236}">
                <a16:creationId xmlns:a16="http://schemas.microsoft.com/office/drawing/2014/main" id="{C7DD0DCC-C457-9842-B321-6CAC3F201832}"/>
              </a:ext>
            </a:extLst>
          </p:cNvPr>
          <p:cNvSpPr/>
          <p:nvPr/>
        </p:nvSpPr>
        <p:spPr>
          <a:xfrm>
            <a:off x="340253" y="657111"/>
            <a:ext cx="11635412" cy="54687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t"/>
          <a:lstStyle/>
          <a:p>
            <a:endParaRPr lang="en-US" sz="900" b="1" dirty="0">
              <a:latin typeface="Avenir Book" panose="02000503020000020003" pitchFamily="2" charset="0"/>
              <a:ea typeface="Avenir Book" charset="0"/>
              <a:cs typeface="Avenir Book" charset="0"/>
            </a:endParaRPr>
          </a:p>
        </p:txBody>
      </p:sp>
      <p:sp>
        <p:nvSpPr>
          <p:cNvPr id="28" name="Rectangle 27">
            <a:extLst>
              <a:ext uri="{FF2B5EF4-FFF2-40B4-BE49-F238E27FC236}">
                <a16:creationId xmlns:a16="http://schemas.microsoft.com/office/drawing/2014/main" id="{93596252-B80E-9743-8278-3A66BAC03B71}"/>
              </a:ext>
            </a:extLst>
          </p:cNvPr>
          <p:cNvSpPr/>
          <p:nvPr/>
        </p:nvSpPr>
        <p:spPr>
          <a:xfrm>
            <a:off x="522668" y="972922"/>
            <a:ext cx="7030819" cy="4795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34" name="Rectangle 33">
            <a:extLst>
              <a:ext uri="{FF2B5EF4-FFF2-40B4-BE49-F238E27FC236}">
                <a16:creationId xmlns:a16="http://schemas.microsoft.com/office/drawing/2014/main" id="{0CCAD0D1-421F-FE4D-902C-40B65646BA22}"/>
              </a:ext>
            </a:extLst>
          </p:cNvPr>
          <p:cNvSpPr/>
          <p:nvPr/>
        </p:nvSpPr>
        <p:spPr>
          <a:xfrm>
            <a:off x="7846647" y="976083"/>
            <a:ext cx="3835858" cy="47675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35" name="TextBox 34">
            <a:extLst>
              <a:ext uri="{FF2B5EF4-FFF2-40B4-BE49-F238E27FC236}">
                <a16:creationId xmlns:a16="http://schemas.microsoft.com/office/drawing/2014/main" id="{E37188E2-A213-DD4D-B9D5-44B3184937A3}"/>
              </a:ext>
            </a:extLst>
          </p:cNvPr>
          <p:cNvSpPr txBox="1"/>
          <p:nvPr/>
        </p:nvSpPr>
        <p:spPr>
          <a:xfrm>
            <a:off x="7957681" y="1297779"/>
            <a:ext cx="3573046" cy="4093428"/>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75000"/>
                  </a:schemeClr>
                </a:solidFill>
                <a:latin typeface="Avenir Book" panose="02000503020000020003" pitchFamily="2" charset="0"/>
                <a:ea typeface="Avenir Book" charset="0"/>
                <a:cs typeface="Avenir Book" charset="0"/>
              </a:rPr>
              <a:t>What new intellectual property (IP) are we creating within this project? </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How should we </a:t>
            </a:r>
            <a:r>
              <a:rPr lang="en-US" sz="1000" dirty="0" err="1">
                <a:solidFill>
                  <a:schemeClr val="bg1">
                    <a:lumMod val="75000"/>
                  </a:schemeClr>
                </a:solidFill>
                <a:latin typeface="Avenir Book" panose="02000503020000020003" pitchFamily="2" charset="0"/>
                <a:ea typeface="Avenir Book" charset="0"/>
                <a:cs typeface="Avenir Book" charset="0"/>
              </a:rPr>
              <a:t>maximise</a:t>
            </a:r>
            <a:r>
              <a:rPr lang="en-US" sz="1000" dirty="0">
                <a:solidFill>
                  <a:schemeClr val="bg1">
                    <a:lumMod val="75000"/>
                  </a:schemeClr>
                </a:solidFill>
                <a:latin typeface="Avenir Book" panose="02000503020000020003" pitchFamily="2" charset="0"/>
                <a:ea typeface="Avenir Book" charset="0"/>
                <a:cs typeface="Avenir Book" charset="0"/>
              </a:rPr>
              <a:t> the value of that IP? </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What level of protection might it need? </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What are we learning and who else would benefit from that learning?</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36" name="TextBox 35">
            <a:extLst>
              <a:ext uri="{FF2B5EF4-FFF2-40B4-BE49-F238E27FC236}">
                <a16:creationId xmlns:a16="http://schemas.microsoft.com/office/drawing/2014/main" id="{FA9D974E-8FEA-304C-AD26-1C32CB66A8AF}"/>
              </a:ext>
            </a:extLst>
          </p:cNvPr>
          <p:cNvSpPr txBox="1"/>
          <p:nvPr/>
        </p:nvSpPr>
        <p:spPr>
          <a:xfrm>
            <a:off x="7865745" y="1019096"/>
            <a:ext cx="2533066"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INTELLECTUAL PROPERTY &amp; LEARNING</a:t>
            </a:r>
          </a:p>
        </p:txBody>
      </p:sp>
      <p:sp>
        <p:nvSpPr>
          <p:cNvPr id="54" name="TextBox 53">
            <a:extLst>
              <a:ext uri="{FF2B5EF4-FFF2-40B4-BE49-F238E27FC236}">
                <a16:creationId xmlns:a16="http://schemas.microsoft.com/office/drawing/2014/main" id="{2EAA95CA-5E93-2749-B1EE-80F0A39D635D}"/>
              </a:ext>
            </a:extLst>
          </p:cNvPr>
          <p:cNvSpPr txBox="1"/>
          <p:nvPr/>
        </p:nvSpPr>
        <p:spPr>
          <a:xfrm>
            <a:off x="603215" y="1265317"/>
            <a:ext cx="3364070" cy="1015663"/>
          </a:xfrm>
          <a:prstGeom prst="rect">
            <a:avLst/>
          </a:prstGeom>
          <a:noFill/>
          <a:ln w="3175">
            <a:solidFill>
              <a:schemeClr val="bg1">
                <a:lumMod val="85000"/>
              </a:schemeClr>
            </a:solidFill>
            <a:prstDash val="solid"/>
          </a:ln>
        </p:spPr>
        <p:txBody>
          <a:bodyPr wrap="square" rtlCol="0" anchor="t">
            <a:spAutoFit/>
          </a:bodyPr>
          <a:lstStyle/>
          <a:p>
            <a:pPr algn="ctr"/>
            <a:r>
              <a:rPr lang="en-US" sz="1000" dirty="0">
                <a:solidFill>
                  <a:schemeClr val="bg1">
                    <a:lumMod val="75000"/>
                  </a:schemeClr>
                </a:solidFill>
                <a:latin typeface="Avenir Book" panose="02000503020000020003" pitchFamily="2" charset="0"/>
                <a:ea typeface="Avenir Book" charset="0"/>
                <a:cs typeface="Avenir Book" charset="0"/>
              </a:rPr>
              <a:t>Audience</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55" name="TextBox 54">
            <a:extLst>
              <a:ext uri="{FF2B5EF4-FFF2-40B4-BE49-F238E27FC236}">
                <a16:creationId xmlns:a16="http://schemas.microsoft.com/office/drawing/2014/main" id="{E5F18499-D5B9-A44B-939E-313DB1E0C0B2}"/>
              </a:ext>
            </a:extLst>
          </p:cNvPr>
          <p:cNvSpPr txBox="1"/>
          <p:nvPr/>
        </p:nvSpPr>
        <p:spPr>
          <a:xfrm>
            <a:off x="4113467" y="1265317"/>
            <a:ext cx="3364069" cy="1015663"/>
          </a:xfrm>
          <a:prstGeom prst="rect">
            <a:avLst/>
          </a:prstGeom>
          <a:noFill/>
          <a:ln w="3175">
            <a:solidFill>
              <a:schemeClr val="bg1">
                <a:lumMod val="85000"/>
              </a:schemeClr>
            </a:solidFill>
            <a:prstDash val="solid"/>
          </a:ln>
        </p:spPr>
        <p:txBody>
          <a:bodyPr wrap="square" rtlCol="0" anchor="t">
            <a:spAutoFit/>
          </a:bodyPr>
          <a:lstStyle/>
          <a:p>
            <a:pPr algn="ctr"/>
            <a:r>
              <a:rPr lang="en-US" sz="1000" dirty="0">
                <a:solidFill>
                  <a:schemeClr val="bg1">
                    <a:lumMod val="75000"/>
                  </a:schemeClr>
                </a:solidFill>
                <a:latin typeface="Avenir Book" panose="02000503020000020003" pitchFamily="2" charset="0"/>
                <a:ea typeface="Avenir Book" charset="0"/>
                <a:cs typeface="Avenir Book" charset="0"/>
              </a:rPr>
              <a:t>Business / access model description</a:t>
            </a: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53" name="TextBox 52">
            <a:extLst>
              <a:ext uri="{FF2B5EF4-FFF2-40B4-BE49-F238E27FC236}">
                <a16:creationId xmlns:a16="http://schemas.microsoft.com/office/drawing/2014/main" id="{22C44011-0CA3-B042-9EEC-D6669AD0538B}"/>
              </a:ext>
            </a:extLst>
          </p:cNvPr>
          <p:cNvSpPr txBox="1"/>
          <p:nvPr/>
        </p:nvSpPr>
        <p:spPr>
          <a:xfrm>
            <a:off x="522668" y="982160"/>
            <a:ext cx="2650084"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PROPOSED BUSINESS / ACCESS MODELS</a:t>
            </a:r>
          </a:p>
        </p:txBody>
      </p:sp>
      <p:sp>
        <p:nvSpPr>
          <p:cNvPr id="56" name="TextBox 55">
            <a:extLst>
              <a:ext uri="{FF2B5EF4-FFF2-40B4-BE49-F238E27FC236}">
                <a16:creationId xmlns:a16="http://schemas.microsoft.com/office/drawing/2014/main" id="{4E86CB97-6E1A-2F42-8C22-C61442EE94F9}"/>
              </a:ext>
            </a:extLst>
          </p:cNvPr>
          <p:cNvSpPr txBox="1"/>
          <p:nvPr/>
        </p:nvSpPr>
        <p:spPr>
          <a:xfrm>
            <a:off x="603215" y="2852871"/>
            <a:ext cx="3364070" cy="1015663"/>
          </a:xfrm>
          <a:prstGeom prst="rect">
            <a:avLst/>
          </a:prstGeom>
          <a:noFill/>
          <a:ln w="3175">
            <a:solidFill>
              <a:schemeClr val="bg1">
                <a:lumMod val="85000"/>
              </a:schemeClr>
            </a:solidFill>
            <a:prstDash val="solid"/>
          </a:ln>
        </p:spPr>
        <p:txBody>
          <a:bodyPr wrap="square" rtlCol="0" anchor="t">
            <a:spAutoFit/>
          </a:bodyPr>
          <a:lstStyle/>
          <a:p>
            <a:pPr algn="ctr"/>
            <a:r>
              <a:rPr lang="en-US" sz="1000" dirty="0">
                <a:solidFill>
                  <a:schemeClr val="bg1">
                    <a:lumMod val="75000"/>
                  </a:schemeClr>
                </a:solidFill>
                <a:latin typeface="Avenir Book" panose="02000503020000020003" pitchFamily="2" charset="0"/>
                <a:ea typeface="Avenir Book" charset="0"/>
                <a:cs typeface="Avenir Book" charset="0"/>
              </a:rPr>
              <a:t>Audience</a:t>
            </a: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58" name="TextBox 57">
            <a:extLst>
              <a:ext uri="{FF2B5EF4-FFF2-40B4-BE49-F238E27FC236}">
                <a16:creationId xmlns:a16="http://schemas.microsoft.com/office/drawing/2014/main" id="{1AB67090-BFAE-FD4F-92DF-110F4887DC07}"/>
              </a:ext>
            </a:extLst>
          </p:cNvPr>
          <p:cNvSpPr txBox="1"/>
          <p:nvPr/>
        </p:nvSpPr>
        <p:spPr>
          <a:xfrm>
            <a:off x="4103193" y="2852871"/>
            <a:ext cx="3364069" cy="1015663"/>
          </a:xfrm>
          <a:prstGeom prst="rect">
            <a:avLst/>
          </a:prstGeom>
          <a:noFill/>
          <a:ln w="3175">
            <a:solidFill>
              <a:schemeClr val="bg1">
                <a:lumMod val="85000"/>
              </a:schemeClr>
            </a:solidFill>
            <a:prstDash val="solid"/>
          </a:ln>
        </p:spPr>
        <p:txBody>
          <a:bodyPr wrap="square" rtlCol="0" anchor="t">
            <a:spAutoFit/>
          </a:bodyPr>
          <a:lstStyle/>
          <a:p>
            <a:pPr algn="ctr"/>
            <a:r>
              <a:rPr lang="en-US" sz="1000" dirty="0">
                <a:solidFill>
                  <a:schemeClr val="bg1">
                    <a:lumMod val="75000"/>
                  </a:schemeClr>
                </a:solidFill>
                <a:latin typeface="Avenir Book" panose="02000503020000020003" pitchFamily="2" charset="0"/>
                <a:ea typeface="Avenir Book" charset="0"/>
                <a:cs typeface="Avenir Book" charset="0"/>
              </a:rPr>
              <a:t>Business / access model description</a:t>
            </a: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62" name="TextBox 61">
            <a:extLst>
              <a:ext uri="{FF2B5EF4-FFF2-40B4-BE49-F238E27FC236}">
                <a16:creationId xmlns:a16="http://schemas.microsoft.com/office/drawing/2014/main" id="{EE102CF0-0294-5F4D-949C-07F5220D083B}"/>
              </a:ext>
            </a:extLst>
          </p:cNvPr>
          <p:cNvSpPr txBox="1"/>
          <p:nvPr/>
        </p:nvSpPr>
        <p:spPr>
          <a:xfrm>
            <a:off x="603215" y="4321468"/>
            <a:ext cx="3364070" cy="1015663"/>
          </a:xfrm>
          <a:prstGeom prst="rect">
            <a:avLst/>
          </a:prstGeom>
          <a:noFill/>
          <a:ln w="3175">
            <a:solidFill>
              <a:schemeClr val="bg1">
                <a:lumMod val="85000"/>
              </a:schemeClr>
            </a:solidFill>
            <a:prstDash val="solid"/>
          </a:ln>
        </p:spPr>
        <p:txBody>
          <a:bodyPr wrap="square" rtlCol="0" anchor="t">
            <a:spAutoFit/>
          </a:bodyPr>
          <a:lstStyle/>
          <a:p>
            <a:pPr algn="ctr"/>
            <a:r>
              <a:rPr lang="en-US" sz="1000" dirty="0">
                <a:solidFill>
                  <a:schemeClr val="bg1">
                    <a:lumMod val="75000"/>
                  </a:schemeClr>
                </a:solidFill>
                <a:latin typeface="Avenir Book" panose="02000503020000020003" pitchFamily="2" charset="0"/>
                <a:ea typeface="Avenir Book" charset="0"/>
                <a:cs typeface="Avenir Book" charset="0"/>
              </a:rPr>
              <a:t>Audience</a:t>
            </a: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66" name="TextBox 65">
            <a:extLst>
              <a:ext uri="{FF2B5EF4-FFF2-40B4-BE49-F238E27FC236}">
                <a16:creationId xmlns:a16="http://schemas.microsoft.com/office/drawing/2014/main" id="{CEF78FAC-8708-1E48-B6C6-F44C0D381D27}"/>
              </a:ext>
            </a:extLst>
          </p:cNvPr>
          <p:cNvSpPr txBox="1"/>
          <p:nvPr/>
        </p:nvSpPr>
        <p:spPr>
          <a:xfrm>
            <a:off x="4103193" y="4321468"/>
            <a:ext cx="3364069" cy="1015663"/>
          </a:xfrm>
          <a:prstGeom prst="rect">
            <a:avLst/>
          </a:prstGeom>
          <a:noFill/>
          <a:ln w="3175">
            <a:solidFill>
              <a:schemeClr val="bg1">
                <a:lumMod val="85000"/>
              </a:schemeClr>
            </a:solidFill>
            <a:prstDash val="solid"/>
          </a:ln>
        </p:spPr>
        <p:txBody>
          <a:bodyPr wrap="square" rtlCol="0" anchor="t">
            <a:spAutoFit/>
          </a:bodyPr>
          <a:lstStyle/>
          <a:p>
            <a:pPr algn="ctr"/>
            <a:r>
              <a:rPr lang="en-US" sz="1000" dirty="0">
                <a:solidFill>
                  <a:schemeClr val="bg1">
                    <a:lumMod val="75000"/>
                  </a:schemeClr>
                </a:solidFill>
                <a:latin typeface="Avenir Book" panose="02000503020000020003" pitchFamily="2" charset="0"/>
                <a:ea typeface="Avenir Book" charset="0"/>
                <a:cs typeface="Avenir Book" charset="0"/>
              </a:rPr>
              <a:t>Business / access model description</a:t>
            </a: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pPr algn="ctr"/>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23" name="TextBox 22">
            <a:extLst>
              <a:ext uri="{FF2B5EF4-FFF2-40B4-BE49-F238E27FC236}">
                <a16:creationId xmlns:a16="http://schemas.microsoft.com/office/drawing/2014/main" id="{D6BB29B2-2200-8D42-ABC4-C5A8E4BE6664}"/>
              </a:ext>
            </a:extLst>
          </p:cNvPr>
          <p:cNvSpPr txBox="1"/>
          <p:nvPr/>
        </p:nvSpPr>
        <p:spPr>
          <a:xfrm>
            <a:off x="522668" y="711707"/>
            <a:ext cx="1936749" cy="246221"/>
          </a:xfrm>
          <a:prstGeom prst="rect">
            <a:avLst/>
          </a:prstGeom>
          <a:noFill/>
        </p:spPr>
        <p:txBody>
          <a:bodyPr wrap="none" rtlCol="0">
            <a:spAutoFit/>
          </a:bodyPr>
          <a:lstStyle/>
          <a:p>
            <a:r>
              <a:rPr lang="en-US" sz="1000" dirty="0">
                <a:solidFill>
                  <a:schemeClr val="bg1"/>
                </a:solidFill>
                <a:latin typeface="Avenir Book" panose="02000503020000020003" pitchFamily="2" charset="0"/>
                <a:ea typeface="Avenir Book" charset="0"/>
                <a:cs typeface="Avenir Book" charset="0"/>
              </a:rPr>
              <a:t>BUSINESS / ACCESS MODELS</a:t>
            </a:r>
          </a:p>
        </p:txBody>
      </p:sp>
      <p:sp>
        <p:nvSpPr>
          <p:cNvPr id="21" name="TextBox 20">
            <a:extLst>
              <a:ext uri="{FF2B5EF4-FFF2-40B4-BE49-F238E27FC236}">
                <a16:creationId xmlns:a16="http://schemas.microsoft.com/office/drawing/2014/main" id="{74C6650E-BF5D-A645-B5FE-2CA8602513E5}"/>
              </a:ext>
            </a:extLst>
          </p:cNvPr>
          <p:cNvSpPr txBox="1"/>
          <p:nvPr/>
        </p:nvSpPr>
        <p:spPr>
          <a:xfrm>
            <a:off x="522736" y="6402040"/>
            <a:ext cx="11403874" cy="338466"/>
          </a:xfrm>
          <a:prstGeom prst="rect">
            <a:avLst/>
          </a:prstGeom>
          <a:noFill/>
        </p:spPr>
        <p:txBody>
          <a:bodyPr wrap="square" rtlCol="0">
            <a:spAutoFit/>
          </a:bodyPr>
          <a:lstStyle/>
          <a:p>
            <a:pPr algn="r"/>
            <a:r>
              <a:rPr lang="en-US" sz="800" dirty="0">
                <a:latin typeface="Avenir Book" panose="02000503020000020003" pitchFamily="2" charset="0"/>
              </a:rPr>
              <a:t>Adapted from </a:t>
            </a:r>
            <a:r>
              <a:rPr lang="en-US" sz="800" i="1" dirty="0">
                <a:latin typeface="Avenir Book" panose="02000503020000020003" pitchFamily="2" charset="0"/>
              </a:rPr>
              <a:t>Be Less Zombie: How great companies create dynamic innovation, fearless leadership &amp; passionate people.</a:t>
            </a:r>
          </a:p>
          <a:p>
            <a:pPr algn="r"/>
            <a:r>
              <a:rPr lang="en-US" sz="800" dirty="0">
                <a:latin typeface="Avenir Book" panose="02000503020000020003" pitchFamily="2" charset="0"/>
              </a:rPr>
              <a:t>Download this template and other resources from </a:t>
            </a:r>
            <a:r>
              <a:rPr lang="en-US" sz="800" dirty="0">
                <a:latin typeface="Avenir Book" panose="02000503020000020003" pitchFamily="2" charset="0"/>
                <a:hlinkClick r:id="rId3"/>
              </a:rPr>
              <a:t>www.belesszombie.com/turniton</a:t>
            </a:r>
            <a:endParaRPr lang="en-US" sz="800" dirty="0">
              <a:latin typeface="Avenir Book" panose="02000503020000020003" pitchFamily="2" charset="0"/>
            </a:endParaRPr>
          </a:p>
        </p:txBody>
      </p:sp>
      <p:sp>
        <p:nvSpPr>
          <p:cNvPr id="22" name="TextBox 21">
            <a:extLst>
              <a:ext uri="{FF2B5EF4-FFF2-40B4-BE49-F238E27FC236}">
                <a16:creationId xmlns:a16="http://schemas.microsoft.com/office/drawing/2014/main" id="{709CD21D-149B-4848-BDB8-85E8F64FACBA}"/>
              </a:ext>
            </a:extLst>
          </p:cNvPr>
          <p:cNvSpPr txBox="1"/>
          <p:nvPr/>
        </p:nvSpPr>
        <p:spPr>
          <a:xfrm>
            <a:off x="2747263" y="164056"/>
            <a:ext cx="6697474" cy="369332"/>
          </a:xfrm>
          <a:prstGeom prst="rect">
            <a:avLst/>
          </a:prstGeom>
          <a:noFill/>
        </p:spPr>
        <p:txBody>
          <a:bodyPr wrap="none" rtlCol="0">
            <a:spAutoFit/>
          </a:bodyPr>
          <a:lstStyle/>
          <a:p>
            <a:r>
              <a:rPr lang="en-US" b="1" dirty="0">
                <a:solidFill>
                  <a:schemeClr val="tx1">
                    <a:lumMod val="75000"/>
                    <a:lumOff val="25000"/>
                  </a:schemeClr>
                </a:solidFill>
                <a:latin typeface="Avenir Book" panose="02000503020000020003" pitchFamily="2" charset="0"/>
                <a:ea typeface="Avenir Book" charset="0"/>
                <a:cs typeface="Avenir Book" charset="0"/>
              </a:rPr>
              <a:t>PROJECT CHARTER EXAMPLE: BUSINESS / ACCESS MODELS</a:t>
            </a:r>
          </a:p>
        </p:txBody>
      </p:sp>
      <p:sp>
        <p:nvSpPr>
          <p:cNvPr id="25" name="TextBox 24">
            <a:extLst>
              <a:ext uri="{FF2B5EF4-FFF2-40B4-BE49-F238E27FC236}">
                <a16:creationId xmlns:a16="http://schemas.microsoft.com/office/drawing/2014/main" id="{5783136E-03A7-CF46-A82D-98C054F6FE0F}"/>
              </a:ext>
            </a:extLst>
          </p:cNvPr>
          <p:cNvSpPr txBox="1"/>
          <p:nvPr/>
        </p:nvSpPr>
        <p:spPr>
          <a:xfrm>
            <a:off x="514319" y="5484961"/>
            <a:ext cx="6005363" cy="215444"/>
          </a:xfrm>
          <a:prstGeom prst="rect">
            <a:avLst/>
          </a:prstGeom>
          <a:noFill/>
        </p:spPr>
        <p:txBody>
          <a:bodyPr wrap="square" rtlCol="0">
            <a:spAutoFit/>
          </a:bodyPr>
          <a:lstStyle/>
          <a:p>
            <a:r>
              <a:rPr lang="en-US" sz="800" dirty="0">
                <a:solidFill>
                  <a:schemeClr val="bg1">
                    <a:lumMod val="65000"/>
                  </a:schemeClr>
                </a:solidFill>
                <a:latin typeface="Avenir Book" panose="02000503020000020003" pitchFamily="2" charset="0"/>
              </a:rPr>
              <a:t>Note: You may find the Business Model Canvas to be a helpful tool to help these discussions. See </a:t>
            </a:r>
            <a:r>
              <a:rPr lang="en-US" sz="800" dirty="0" err="1">
                <a:solidFill>
                  <a:schemeClr val="bg1">
                    <a:lumMod val="65000"/>
                  </a:schemeClr>
                </a:solidFill>
                <a:latin typeface="Avenir Book" panose="02000503020000020003" pitchFamily="2" charset="0"/>
              </a:rPr>
              <a:t>www.strategyzer.com</a:t>
            </a:r>
            <a:endParaRPr lang="en-US" sz="800" dirty="0">
              <a:solidFill>
                <a:schemeClr val="bg1">
                  <a:lumMod val="65000"/>
                </a:schemeClr>
              </a:solidFill>
              <a:latin typeface="Avenir Book" panose="02000503020000020003" pitchFamily="2" charset="0"/>
            </a:endParaRPr>
          </a:p>
        </p:txBody>
      </p:sp>
    </p:spTree>
    <p:extLst>
      <p:ext uri="{BB962C8B-B14F-4D97-AF65-F5344CB8AC3E}">
        <p14:creationId xmlns:p14="http://schemas.microsoft.com/office/powerpoint/2010/main" val="308510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47166B6A-1047-9646-8EE9-CCCFD19A67F0}"/>
              </a:ext>
            </a:extLst>
          </p:cNvPr>
          <p:cNvSpPr txBox="1">
            <a:spLocks/>
          </p:cNvSpPr>
          <p:nvPr/>
        </p:nvSpPr>
        <p:spPr>
          <a:xfrm>
            <a:off x="373375" y="260790"/>
            <a:ext cx="7291146" cy="316821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92100">
              <a:spcAft>
                <a:spcPts val="600"/>
              </a:spcAft>
            </a:pPr>
            <a:endParaRPr lang="en-US" sz="1400" dirty="0">
              <a:solidFill>
                <a:schemeClr val="tx1"/>
              </a:solidFill>
              <a:latin typeface="Avenir Book" panose="02000503020000020003" pitchFamily="2" charset="0"/>
              <a:ea typeface="Calibri" charset="0"/>
              <a:cs typeface="Calibri" charset="0"/>
            </a:endParaRPr>
          </a:p>
        </p:txBody>
      </p:sp>
      <p:sp>
        <p:nvSpPr>
          <p:cNvPr id="7" name="Rectangle 6">
            <a:extLst>
              <a:ext uri="{FF2B5EF4-FFF2-40B4-BE49-F238E27FC236}">
                <a16:creationId xmlns:a16="http://schemas.microsoft.com/office/drawing/2014/main" id="{C7DD0DCC-C457-9842-B321-6CAC3F201832}"/>
              </a:ext>
            </a:extLst>
          </p:cNvPr>
          <p:cNvSpPr/>
          <p:nvPr/>
        </p:nvSpPr>
        <p:spPr>
          <a:xfrm>
            <a:off x="318481" y="657110"/>
            <a:ext cx="11635412" cy="54687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t"/>
          <a:lstStyle/>
          <a:p>
            <a:endParaRPr lang="en-US" sz="900" b="1" dirty="0">
              <a:latin typeface="Avenir Book" panose="02000503020000020003" pitchFamily="2" charset="0"/>
              <a:ea typeface="Avenir Book" charset="0"/>
              <a:cs typeface="Avenir Book" charset="0"/>
            </a:endParaRPr>
          </a:p>
        </p:txBody>
      </p:sp>
      <p:sp>
        <p:nvSpPr>
          <p:cNvPr id="31" name="Rectangle 30">
            <a:extLst>
              <a:ext uri="{FF2B5EF4-FFF2-40B4-BE49-F238E27FC236}">
                <a16:creationId xmlns:a16="http://schemas.microsoft.com/office/drawing/2014/main" id="{DDDC69A6-E5AD-3445-AE54-F18E28EFBE5A}"/>
              </a:ext>
            </a:extLst>
          </p:cNvPr>
          <p:cNvSpPr/>
          <p:nvPr/>
        </p:nvSpPr>
        <p:spPr>
          <a:xfrm>
            <a:off x="416919" y="1076370"/>
            <a:ext cx="11378352" cy="4899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a:latin typeface="Avenir Book" panose="02000503020000020003" pitchFamily="2" charset="0"/>
            </a:endParaRPr>
          </a:p>
        </p:txBody>
      </p:sp>
      <p:sp>
        <p:nvSpPr>
          <p:cNvPr id="38" name="TextBox 37">
            <a:extLst>
              <a:ext uri="{FF2B5EF4-FFF2-40B4-BE49-F238E27FC236}">
                <a16:creationId xmlns:a16="http://schemas.microsoft.com/office/drawing/2014/main" id="{52EBB3F2-923B-0C4C-B495-ADA3A9F97FE4}"/>
              </a:ext>
            </a:extLst>
          </p:cNvPr>
          <p:cNvSpPr txBox="1"/>
          <p:nvPr/>
        </p:nvSpPr>
        <p:spPr>
          <a:xfrm>
            <a:off x="538055" y="1339695"/>
            <a:ext cx="5591289" cy="4401205"/>
          </a:xfrm>
          <a:prstGeom prst="rect">
            <a:avLst/>
          </a:prstGeom>
          <a:noFill/>
          <a:ln w="3175">
            <a:solidFill>
              <a:schemeClr val="bg1">
                <a:lumMod val="85000"/>
              </a:schemeClr>
            </a:solidFill>
            <a:prstDash val="solid"/>
          </a:ln>
        </p:spPr>
        <p:txBody>
          <a:bodyPr wrap="square" rtlCol="0" anchor="t">
            <a:spAutoFit/>
          </a:bodyPr>
          <a:lstStyle/>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a:p>
            <a:endParaRPr lang="en-US" sz="1000" dirty="0">
              <a:latin typeface="Avenir Book" panose="02000503020000020003" pitchFamily="2" charset="0"/>
              <a:ea typeface="Avenir Book" charset="0"/>
              <a:cs typeface="Avenir Book" charset="0"/>
            </a:endParaRPr>
          </a:p>
        </p:txBody>
      </p:sp>
      <p:sp>
        <p:nvSpPr>
          <p:cNvPr id="48" name="TextBox 47">
            <a:extLst>
              <a:ext uri="{FF2B5EF4-FFF2-40B4-BE49-F238E27FC236}">
                <a16:creationId xmlns:a16="http://schemas.microsoft.com/office/drawing/2014/main" id="{D77D76BF-0BE0-3E4B-89AD-A8A889A171B1}"/>
              </a:ext>
            </a:extLst>
          </p:cNvPr>
          <p:cNvSpPr txBox="1"/>
          <p:nvPr/>
        </p:nvSpPr>
        <p:spPr>
          <a:xfrm>
            <a:off x="483817" y="1102806"/>
            <a:ext cx="2079415"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MAJOR PROJECT MILESTONES</a:t>
            </a:r>
          </a:p>
        </p:txBody>
      </p:sp>
      <p:sp>
        <p:nvSpPr>
          <p:cNvPr id="49" name="TextBox 48">
            <a:extLst>
              <a:ext uri="{FF2B5EF4-FFF2-40B4-BE49-F238E27FC236}">
                <a16:creationId xmlns:a16="http://schemas.microsoft.com/office/drawing/2014/main" id="{8C041DAD-010E-6D45-A735-61743587659D}"/>
              </a:ext>
            </a:extLst>
          </p:cNvPr>
          <p:cNvSpPr txBox="1"/>
          <p:nvPr/>
        </p:nvSpPr>
        <p:spPr>
          <a:xfrm>
            <a:off x="6305307" y="1349027"/>
            <a:ext cx="5331941" cy="4401205"/>
          </a:xfrm>
          <a:prstGeom prst="rect">
            <a:avLst/>
          </a:prstGeom>
          <a:noFill/>
          <a:ln w="3175">
            <a:solidFill>
              <a:schemeClr val="bg1">
                <a:lumMod val="85000"/>
              </a:schemeClr>
            </a:solidFill>
            <a:prstDash val="solid"/>
          </a:ln>
        </p:spPr>
        <p:txBody>
          <a:bodyPr wrap="square" rtlCol="0" anchor="t">
            <a:spAutoFit/>
          </a:bodyPr>
          <a:lstStyle/>
          <a:p>
            <a:r>
              <a:rPr lang="en-US" sz="1000" dirty="0">
                <a:solidFill>
                  <a:schemeClr val="bg1">
                    <a:lumMod val="65000"/>
                  </a:schemeClr>
                </a:solidFill>
                <a:latin typeface="Avenir Book" panose="02000503020000020003" pitchFamily="2" charset="0"/>
                <a:ea typeface="Avenir Book" charset="0"/>
                <a:cs typeface="Avenir Book" charset="0"/>
              </a:rPr>
              <a:t>Which stakeholders need to be involved at specific milestones?</a:t>
            </a:r>
          </a:p>
          <a:p>
            <a:r>
              <a:rPr lang="en-US" sz="1000" dirty="0">
                <a:solidFill>
                  <a:schemeClr val="bg1">
                    <a:lumMod val="75000"/>
                  </a:schemeClr>
                </a:solidFill>
                <a:latin typeface="Avenir Book" panose="02000503020000020003" pitchFamily="2" charset="0"/>
                <a:ea typeface="Avenir Book" charset="0"/>
                <a:cs typeface="Avenir Book" charset="0"/>
              </a:rPr>
              <a:t>Stakeholder / milestone / nature of input (decision, consulted, informed)</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r>
              <a:rPr lang="en-US" sz="1000" dirty="0">
                <a:solidFill>
                  <a:schemeClr val="bg1">
                    <a:lumMod val="75000"/>
                  </a:schemeClr>
                </a:solidFill>
                <a:latin typeface="Avenir Book" panose="02000503020000020003" pitchFamily="2" charset="0"/>
                <a:ea typeface="Avenir Book" charset="0"/>
                <a:cs typeface="Avenir Book" charset="0"/>
              </a:rPr>
              <a:t>What is the optimum communications / learning experience for each stakeholder?</a:t>
            </a: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a:p>
            <a:endParaRPr lang="en-US" sz="1000" dirty="0">
              <a:solidFill>
                <a:schemeClr val="bg1">
                  <a:lumMod val="75000"/>
                </a:schemeClr>
              </a:solidFill>
              <a:latin typeface="Avenir Book" panose="02000503020000020003" pitchFamily="2" charset="0"/>
              <a:ea typeface="Avenir Book" charset="0"/>
              <a:cs typeface="Avenir Book" charset="0"/>
            </a:endParaRPr>
          </a:p>
        </p:txBody>
      </p:sp>
      <p:sp>
        <p:nvSpPr>
          <p:cNvPr id="65" name="TextBox 64">
            <a:extLst>
              <a:ext uri="{FF2B5EF4-FFF2-40B4-BE49-F238E27FC236}">
                <a16:creationId xmlns:a16="http://schemas.microsoft.com/office/drawing/2014/main" id="{7849F371-7FEC-5449-8C2A-15EE6FA5C098}"/>
              </a:ext>
            </a:extLst>
          </p:cNvPr>
          <p:cNvSpPr txBox="1"/>
          <p:nvPr/>
        </p:nvSpPr>
        <p:spPr>
          <a:xfrm>
            <a:off x="6250480" y="1110049"/>
            <a:ext cx="2291012" cy="246221"/>
          </a:xfrm>
          <a:prstGeom prst="rect">
            <a:avLst/>
          </a:prstGeom>
          <a:noFill/>
        </p:spPr>
        <p:txBody>
          <a:bodyPr wrap="none" rtlCol="0">
            <a:spAutoFit/>
          </a:bodyPr>
          <a:lstStyle/>
          <a:p>
            <a:r>
              <a:rPr lang="en-US" sz="1000" dirty="0">
                <a:solidFill>
                  <a:schemeClr val="tx1">
                    <a:lumMod val="75000"/>
                    <a:lumOff val="25000"/>
                  </a:schemeClr>
                </a:solidFill>
                <a:latin typeface="Avenir Book" panose="02000503020000020003" pitchFamily="2" charset="0"/>
                <a:ea typeface="Avenir Book" charset="0"/>
                <a:cs typeface="Avenir Book" charset="0"/>
              </a:rPr>
              <a:t>STAKEHOLDER COMMUNICATION</a:t>
            </a:r>
          </a:p>
        </p:txBody>
      </p:sp>
      <p:sp>
        <p:nvSpPr>
          <p:cNvPr id="11" name="TextBox 10">
            <a:extLst>
              <a:ext uri="{FF2B5EF4-FFF2-40B4-BE49-F238E27FC236}">
                <a16:creationId xmlns:a16="http://schemas.microsoft.com/office/drawing/2014/main" id="{8719C9E1-19AE-714D-AB0B-AF99EB5F421A}"/>
              </a:ext>
            </a:extLst>
          </p:cNvPr>
          <p:cNvSpPr txBox="1"/>
          <p:nvPr/>
        </p:nvSpPr>
        <p:spPr>
          <a:xfrm>
            <a:off x="483817" y="744209"/>
            <a:ext cx="1596912" cy="246221"/>
          </a:xfrm>
          <a:prstGeom prst="rect">
            <a:avLst/>
          </a:prstGeom>
          <a:noFill/>
        </p:spPr>
        <p:txBody>
          <a:bodyPr wrap="none" rtlCol="0">
            <a:spAutoFit/>
          </a:bodyPr>
          <a:lstStyle/>
          <a:p>
            <a:r>
              <a:rPr lang="en-US" sz="1000" dirty="0">
                <a:solidFill>
                  <a:schemeClr val="bg1"/>
                </a:solidFill>
                <a:latin typeface="Avenir Book" panose="02000503020000020003" pitchFamily="2" charset="0"/>
                <a:ea typeface="Avenir Book" charset="0"/>
                <a:cs typeface="Avenir Book" charset="0"/>
              </a:rPr>
              <a:t>PROJECT MILESTONES</a:t>
            </a:r>
          </a:p>
        </p:txBody>
      </p:sp>
      <p:sp>
        <p:nvSpPr>
          <p:cNvPr id="12" name="TextBox 11">
            <a:extLst>
              <a:ext uri="{FF2B5EF4-FFF2-40B4-BE49-F238E27FC236}">
                <a16:creationId xmlns:a16="http://schemas.microsoft.com/office/drawing/2014/main" id="{D2907828-782F-844F-82EC-09B9041DC7F4}"/>
              </a:ext>
            </a:extLst>
          </p:cNvPr>
          <p:cNvSpPr txBox="1"/>
          <p:nvPr/>
        </p:nvSpPr>
        <p:spPr>
          <a:xfrm>
            <a:off x="1791023" y="173372"/>
            <a:ext cx="8690328" cy="369332"/>
          </a:xfrm>
          <a:prstGeom prst="rect">
            <a:avLst/>
          </a:prstGeom>
          <a:noFill/>
        </p:spPr>
        <p:txBody>
          <a:bodyPr wrap="none" rtlCol="0">
            <a:spAutoFit/>
          </a:bodyPr>
          <a:lstStyle/>
          <a:p>
            <a:r>
              <a:rPr lang="en-US" b="1" dirty="0">
                <a:solidFill>
                  <a:schemeClr val="tx1">
                    <a:lumMod val="75000"/>
                    <a:lumOff val="25000"/>
                  </a:schemeClr>
                </a:solidFill>
                <a:latin typeface="Avenir Book" panose="02000503020000020003" pitchFamily="2" charset="0"/>
                <a:ea typeface="Avenir Book" charset="0"/>
                <a:cs typeface="Avenir Book" charset="0"/>
              </a:rPr>
              <a:t>PROJECT CHARTER EXAMPLE: PROJECT MILESTONES AND COMMUNICATION</a:t>
            </a:r>
          </a:p>
        </p:txBody>
      </p:sp>
      <p:sp>
        <p:nvSpPr>
          <p:cNvPr id="13" name="TextBox 12">
            <a:extLst>
              <a:ext uri="{FF2B5EF4-FFF2-40B4-BE49-F238E27FC236}">
                <a16:creationId xmlns:a16="http://schemas.microsoft.com/office/drawing/2014/main" id="{CED24BBB-57CE-4E46-8263-2ADFE28EA338}"/>
              </a:ext>
            </a:extLst>
          </p:cNvPr>
          <p:cNvSpPr txBox="1"/>
          <p:nvPr/>
        </p:nvSpPr>
        <p:spPr>
          <a:xfrm>
            <a:off x="522736" y="6402040"/>
            <a:ext cx="11403874" cy="338466"/>
          </a:xfrm>
          <a:prstGeom prst="rect">
            <a:avLst/>
          </a:prstGeom>
          <a:noFill/>
        </p:spPr>
        <p:txBody>
          <a:bodyPr wrap="square" rtlCol="0">
            <a:spAutoFit/>
          </a:bodyPr>
          <a:lstStyle/>
          <a:p>
            <a:pPr algn="r"/>
            <a:r>
              <a:rPr lang="en-US" sz="800" dirty="0">
                <a:latin typeface="Avenir Book" panose="02000503020000020003" pitchFamily="2" charset="0"/>
              </a:rPr>
              <a:t>Adapted from </a:t>
            </a:r>
            <a:r>
              <a:rPr lang="en-US" sz="800" i="1" dirty="0">
                <a:latin typeface="Avenir Book" panose="02000503020000020003" pitchFamily="2" charset="0"/>
              </a:rPr>
              <a:t>Be Less Zombie: How great companies create dynamic innovation, fearless leadership &amp; passionate people.</a:t>
            </a:r>
          </a:p>
          <a:p>
            <a:pPr algn="r"/>
            <a:r>
              <a:rPr lang="en-US" sz="800" dirty="0">
                <a:latin typeface="Avenir Book" panose="02000503020000020003" pitchFamily="2" charset="0"/>
              </a:rPr>
              <a:t>Download this template and other resources from </a:t>
            </a:r>
            <a:r>
              <a:rPr lang="en-US" sz="800" dirty="0">
                <a:latin typeface="Avenir Book" panose="02000503020000020003" pitchFamily="2" charset="0"/>
                <a:hlinkClick r:id="rId3"/>
              </a:rPr>
              <a:t>www.belesszombie.com/turniton</a:t>
            </a:r>
            <a:endParaRPr lang="en-US" sz="800" dirty="0">
              <a:latin typeface="Avenir Book" panose="02000503020000020003" pitchFamily="2" charset="0"/>
            </a:endParaRPr>
          </a:p>
        </p:txBody>
      </p:sp>
    </p:spTree>
    <p:extLst>
      <p:ext uri="{BB962C8B-B14F-4D97-AF65-F5344CB8AC3E}">
        <p14:creationId xmlns:p14="http://schemas.microsoft.com/office/powerpoint/2010/main" val="411482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737" y="2920634"/>
            <a:ext cx="5208990" cy="830868"/>
          </a:xfrm>
          <a:prstGeom prst="rect">
            <a:avLst/>
          </a:prstGeom>
          <a:noFill/>
        </p:spPr>
        <p:txBody>
          <a:bodyPr wrap="none" rtlCol="0">
            <a:spAutoFit/>
          </a:bodyPr>
          <a:lstStyle/>
          <a:p>
            <a:r>
              <a:rPr lang="en-US" sz="4799" spc="-300" dirty="0">
                <a:solidFill>
                  <a:schemeClr val="bg1"/>
                </a:solidFill>
                <a:latin typeface="Avenir Book" panose="02000503020000020003" pitchFamily="2" charset="0"/>
                <a:ea typeface="Roboto Light" pitchFamily="2" charset="0"/>
                <a:cs typeface="MV Boli" pitchFamily="2" charset="0"/>
              </a:rPr>
              <a:t>PROJECT CHARTER</a:t>
            </a:r>
          </a:p>
        </p:txBody>
      </p:sp>
      <p:pic>
        <p:nvPicPr>
          <p:cNvPr id="6" name="Picture 5" descr="A close up of a sign&#10;&#10;Description automatically generated">
            <a:extLst>
              <a:ext uri="{FF2B5EF4-FFF2-40B4-BE49-F238E27FC236}">
                <a16:creationId xmlns:a16="http://schemas.microsoft.com/office/drawing/2014/main" id="{79FB107D-3497-E849-951A-C933E45896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3826" y="1269260"/>
            <a:ext cx="3058205" cy="4714413"/>
          </a:xfrm>
          <a:prstGeom prst="rect">
            <a:avLst/>
          </a:prstGeom>
        </p:spPr>
      </p:pic>
      <p:sp>
        <p:nvSpPr>
          <p:cNvPr id="8" name="TextBox 7">
            <a:extLst>
              <a:ext uri="{FF2B5EF4-FFF2-40B4-BE49-F238E27FC236}">
                <a16:creationId xmlns:a16="http://schemas.microsoft.com/office/drawing/2014/main" id="{186F8C7B-62F3-434A-9A62-A23D7F3D99AD}"/>
              </a:ext>
            </a:extLst>
          </p:cNvPr>
          <p:cNvSpPr txBox="1"/>
          <p:nvPr/>
        </p:nvSpPr>
        <p:spPr>
          <a:xfrm>
            <a:off x="632177" y="2428127"/>
            <a:ext cx="6784623" cy="1569660"/>
          </a:xfrm>
          <a:prstGeom prst="rect">
            <a:avLst/>
          </a:prstGeom>
          <a:noFill/>
          <a:ln>
            <a:solidFill>
              <a:srgbClr val="C00000"/>
            </a:solidFill>
          </a:ln>
        </p:spPr>
        <p:txBody>
          <a:bodyPr wrap="square" rtlCol="0">
            <a:spAutoFit/>
          </a:bodyPr>
          <a:lstStyle/>
          <a:p>
            <a:r>
              <a:rPr lang="en-US" sz="1600" dirty="0">
                <a:latin typeface="Avenir Book" panose="02000503020000020003" pitchFamily="2" charset="0"/>
              </a:rPr>
              <a:t>Templates adapted from:</a:t>
            </a:r>
          </a:p>
          <a:p>
            <a:endParaRPr lang="en-US" sz="1600" dirty="0">
              <a:latin typeface="Avenir Book" panose="02000503020000020003" pitchFamily="2" charset="0"/>
            </a:endParaRPr>
          </a:p>
          <a:p>
            <a:r>
              <a:rPr lang="en-US" sz="1600" i="1" dirty="0">
                <a:latin typeface="Avenir Book" panose="02000503020000020003" pitchFamily="2" charset="0"/>
              </a:rPr>
              <a:t>Be Less Zombie: How great companies create dynamic innovation, fearless leadership &amp; passionate people.</a:t>
            </a:r>
          </a:p>
          <a:p>
            <a:endParaRPr lang="en-US" sz="1600" i="1" dirty="0">
              <a:latin typeface="Avenir Book" panose="02000503020000020003" pitchFamily="2" charset="0"/>
            </a:endParaRPr>
          </a:p>
          <a:p>
            <a:r>
              <a:rPr lang="en-US" sz="1600" dirty="0">
                <a:latin typeface="Avenir Book" panose="02000503020000020003" pitchFamily="2" charset="0"/>
              </a:rPr>
              <a:t>Download other resources from: </a:t>
            </a:r>
            <a:r>
              <a:rPr lang="en-US" sz="1600" dirty="0">
                <a:latin typeface="Avenir Book" panose="02000503020000020003" pitchFamily="2" charset="0"/>
                <a:hlinkClick r:id="rId3"/>
              </a:rPr>
              <a:t>www.belesszombie.com/turniton</a:t>
            </a:r>
            <a:endParaRPr lang="en-US" sz="1600" dirty="0">
              <a:latin typeface="Avenir Book" panose="02000503020000020003" pitchFamily="2" charset="0"/>
            </a:endParaRPr>
          </a:p>
        </p:txBody>
      </p:sp>
      <p:pic>
        <p:nvPicPr>
          <p:cNvPr id="7" name="Picture 2" descr="C:\Users\zameermalix\Desktop\red 3.png">
            <a:extLst>
              <a:ext uri="{FF2B5EF4-FFF2-40B4-BE49-F238E27FC236}">
                <a16:creationId xmlns:a16="http://schemas.microsoft.com/office/drawing/2014/main" id="{15D185D2-BBE3-204C-B197-CE3AFC473B1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204"/>
          <a:stretch/>
        </p:blipFill>
        <p:spPr bwMode="auto">
          <a:xfrm>
            <a:off x="0" y="-170567"/>
            <a:ext cx="4309194" cy="1439827"/>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2">
            <a:extLst>
              <a:ext uri="{FF2B5EF4-FFF2-40B4-BE49-F238E27FC236}">
                <a16:creationId xmlns:a16="http://schemas.microsoft.com/office/drawing/2014/main" id="{7D55B2BD-5869-4146-AE5D-71DF30DEA067}"/>
              </a:ext>
            </a:extLst>
          </p:cNvPr>
          <p:cNvSpPr txBox="1">
            <a:spLocks/>
          </p:cNvSpPr>
          <p:nvPr/>
        </p:nvSpPr>
        <p:spPr>
          <a:xfrm>
            <a:off x="106989" y="306976"/>
            <a:ext cx="4031398" cy="6961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399">
                <a:solidFill>
                  <a:schemeClr val="bg1"/>
                </a:solidFill>
              </a:rPr>
              <a:t>PROJECT CHARTER</a:t>
            </a:r>
            <a:endParaRPr lang="en-US" sz="2399" dirty="0">
              <a:solidFill>
                <a:schemeClr val="bg1"/>
              </a:solidFill>
            </a:endParaRPr>
          </a:p>
        </p:txBody>
      </p:sp>
      <p:sp>
        <p:nvSpPr>
          <p:cNvPr id="10" name="TextBox 9">
            <a:extLst>
              <a:ext uri="{FF2B5EF4-FFF2-40B4-BE49-F238E27FC236}">
                <a16:creationId xmlns:a16="http://schemas.microsoft.com/office/drawing/2014/main" id="{3273AD3C-114A-1F4C-A1AE-F651610B05A6}"/>
              </a:ext>
            </a:extLst>
          </p:cNvPr>
          <p:cNvSpPr txBox="1"/>
          <p:nvPr/>
        </p:nvSpPr>
        <p:spPr>
          <a:xfrm>
            <a:off x="522736" y="6402040"/>
            <a:ext cx="11403874" cy="338466"/>
          </a:xfrm>
          <a:prstGeom prst="rect">
            <a:avLst/>
          </a:prstGeom>
          <a:noFill/>
        </p:spPr>
        <p:txBody>
          <a:bodyPr wrap="square" rtlCol="0">
            <a:spAutoFit/>
          </a:bodyPr>
          <a:lstStyle/>
          <a:p>
            <a:pPr algn="r"/>
            <a:r>
              <a:rPr lang="en-US" sz="800" dirty="0">
                <a:latin typeface="Avenir Book" panose="02000503020000020003" pitchFamily="2" charset="0"/>
              </a:rPr>
              <a:t>Adapted from </a:t>
            </a:r>
            <a:r>
              <a:rPr lang="en-US" sz="800" i="1" dirty="0">
                <a:latin typeface="Avenir Book" panose="02000503020000020003" pitchFamily="2" charset="0"/>
              </a:rPr>
              <a:t>Be Less Zombie: How great companies create dynamic innovation, fearless leadership &amp; passionate people.</a:t>
            </a:r>
          </a:p>
          <a:p>
            <a:pPr algn="r"/>
            <a:r>
              <a:rPr lang="en-US" sz="800" dirty="0">
                <a:latin typeface="Avenir Book" panose="02000503020000020003" pitchFamily="2" charset="0"/>
              </a:rPr>
              <a:t>Download this template and other resources from </a:t>
            </a:r>
            <a:r>
              <a:rPr lang="en-US" sz="800" dirty="0">
                <a:latin typeface="Avenir Book" panose="02000503020000020003" pitchFamily="2" charset="0"/>
                <a:hlinkClick r:id="rId3"/>
              </a:rPr>
              <a:t>www.belesszombie.com/turniton</a:t>
            </a:r>
            <a:endParaRPr lang="en-US" sz="800" dirty="0">
              <a:latin typeface="Avenir Book" panose="02000503020000020003" pitchFamily="2" charset="0"/>
            </a:endParaRPr>
          </a:p>
        </p:txBody>
      </p:sp>
    </p:spTree>
    <p:extLst>
      <p:ext uri="{BB962C8B-B14F-4D97-AF65-F5344CB8AC3E}">
        <p14:creationId xmlns:p14="http://schemas.microsoft.com/office/powerpoint/2010/main" val="90188028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6317</TotalTime>
  <Words>924</Words>
  <Application>Microsoft Macintosh PowerPoint</Application>
  <PresentationFormat>Widescreen</PresentationFormat>
  <Paragraphs>306</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Book</vt:lpstr>
      <vt:lpstr>Calibri Light</vt:lpstr>
      <vt:lpstr>Zag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Elvin Turner</dc:creator>
  <cp:lastModifiedBy>Elvin Turner</cp:lastModifiedBy>
  <cp:revision>78</cp:revision>
  <dcterms:created xsi:type="dcterms:W3CDTF">2019-09-24T08:39:07Z</dcterms:created>
  <dcterms:modified xsi:type="dcterms:W3CDTF">2020-02-26T20:05:36Z</dcterms:modified>
</cp:coreProperties>
</file>